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0" r:id="rId5"/>
    <p:sldId id="267" r:id="rId6"/>
    <p:sldId id="270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6A13-E18C-3D42-B4A9-6A798611B6B1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05DB6-5272-7A41-806F-860CDBAE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Only 24% of young women and 36% of young men responded correctly when asked 5 questions on HIV prevention and transmission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05DB6-5272-7A41-806F-860CDBAE9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9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100 000 or more in the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05DB6-5272-7A41-806F-860CDBAE9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1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consider HIV prevention and treatment in adolescents, it will be important to take some time to consider</a:t>
            </a:r>
            <a:r>
              <a:rPr lang="en-US" baseline="0" dirty="0" smtClean="0"/>
              <a:t> the brain that we are dealing with and where interventions such as education, delayed sexual debut, consistent condom use, </a:t>
            </a:r>
            <a:r>
              <a:rPr lang="en-US" baseline="0" dirty="0" err="1" smtClean="0"/>
              <a:t>Dapivirine</a:t>
            </a:r>
            <a:r>
              <a:rPr lang="en-US" baseline="0" dirty="0" smtClean="0"/>
              <a:t> ring and any other ring, preventing HIV acquisition etc.</a:t>
            </a:r>
          </a:p>
          <a:p>
            <a:r>
              <a:rPr lang="en-US" baseline="0" dirty="0" smtClean="0"/>
              <a:t>Of note is that there is no area for health, but there is a corner for ‘have no idea’</a:t>
            </a:r>
          </a:p>
          <a:p>
            <a:r>
              <a:rPr lang="en-US" baseline="0" dirty="0" smtClean="0"/>
              <a:t>Locally one could add to the hip hop corner, </a:t>
            </a:r>
            <a:r>
              <a:rPr lang="en-US" baseline="0" dirty="0" err="1" smtClean="0"/>
              <a:t>Zim</a:t>
            </a:r>
            <a:r>
              <a:rPr lang="en-US" baseline="0" dirty="0" smtClean="0"/>
              <a:t> dance hall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05DB6-5272-7A41-806F-860CDBAE9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5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6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4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F3C7-C481-BB4F-B427-30C3F9A20C0E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34DBF-152D-A94B-A0B3-ABB8C2D7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Biomedical HIV prevention methods for adolescents and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UZ-UCSF</a:t>
            </a:r>
          </a:p>
          <a:p>
            <a:r>
              <a:rPr lang="en-US" dirty="0" smtClean="0"/>
              <a:t>Annual Research Day </a:t>
            </a:r>
          </a:p>
          <a:p>
            <a:r>
              <a:rPr lang="en-US" dirty="0" smtClean="0"/>
              <a:t>8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Adolescents, young people and HIV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largest generation ever of people aged 12-24 years (1.6 billion)</a:t>
            </a:r>
          </a:p>
          <a:p>
            <a:r>
              <a:rPr lang="en-US" dirty="0" smtClean="0"/>
              <a:t>Adolescence is a period marked by rapid developmental, emotional and social changes  </a:t>
            </a:r>
          </a:p>
          <a:p>
            <a:r>
              <a:rPr lang="en-US" dirty="0" smtClean="0"/>
              <a:t>In 2010, 42% of new HIV infections were in young people aged 15-24yr </a:t>
            </a:r>
          </a:p>
          <a:p>
            <a:pPr lvl="1"/>
            <a:r>
              <a:rPr lang="en-US" dirty="0" smtClean="0"/>
              <a:t>~80% (4mill) live in sub-Saharan Africa</a:t>
            </a:r>
          </a:p>
          <a:p>
            <a:r>
              <a:rPr lang="en-US" dirty="0" smtClean="0"/>
              <a:t>Population based surveys in L&amp;MIC</a:t>
            </a:r>
          </a:p>
          <a:p>
            <a:pPr lvl="1"/>
            <a:r>
              <a:rPr lang="en-US" dirty="0" smtClean="0"/>
              <a:t>Low knowledge levels about HIV prevention and transmission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07011" y="6126163"/>
            <a:ext cx="240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UNAIDS Factsheet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3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Globally, HIV infections in young women aged 15-24 are 2x as high as in young men</a:t>
            </a:r>
          </a:p>
          <a:p>
            <a:r>
              <a:rPr lang="en-US" dirty="0" smtClean="0"/>
              <a:t>Biological susceptibility to HIV infection</a:t>
            </a:r>
          </a:p>
          <a:p>
            <a:r>
              <a:rPr lang="en-US" dirty="0" smtClean="0"/>
              <a:t>Older sexual partners</a:t>
            </a:r>
          </a:p>
          <a:p>
            <a:r>
              <a:rPr lang="en-US" dirty="0" smtClean="0"/>
              <a:t>Partners using IV drugs</a:t>
            </a:r>
          </a:p>
          <a:p>
            <a:r>
              <a:rPr lang="en-US" dirty="0" smtClean="0"/>
              <a:t>Early marriages</a:t>
            </a:r>
          </a:p>
          <a:p>
            <a:pPr lvl="1"/>
            <a:r>
              <a:rPr lang="en-US" dirty="0" smtClean="0"/>
              <a:t>Against their will</a:t>
            </a:r>
          </a:p>
          <a:p>
            <a:pPr lvl="1"/>
            <a:r>
              <a:rPr lang="en-US" dirty="0" smtClean="0"/>
              <a:t>violence</a:t>
            </a:r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05" b="-14205"/>
          <a:stretch>
            <a:fillRect/>
          </a:stretch>
        </p:blipFill>
        <p:spPr>
          <a:xfrm>
            <a:off x="4648200" y="890756"/>
            <a:ext cx="4038600" cy="3381576"/>
          </a:xfr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92936"/>
            <a:ext cx="3903904" cy="267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2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Ending the AIDS epidemic among adolescents UNAIDS 2014</a:t>
            </a:r>
            <a:endParaRPr lang="en-US" dirty="0"/>
          </a:p>
        </p:txBody>
      </p:sp>
      <p:pic>
        <p:nvPicPr>
          <p:cNvPr id="4" name="Content Placeholder 3" descr="20049-19731-1-PB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88" r="-153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253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HIV in adolescents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>
          <a:xfrm>
            <a:off x="125245" y="1204172"/>
            <a:ext cx="4006652" cy="2622784"/>
          </a:xfr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78" y="1204172"/>
            <a:ext cx="3991608" cy="2666861"/>
          </a:xfrm>
          <a:prstGeom prst="rect">
            <a:avLst/>
          </a:prstGeom>
        </p:spPr>
      </p:pic>
      <p:pic>
        <p:nvPicPr>
          <p:cNvPr id="6" name="Picture 5" descr="Unknow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" y="4041394"/>
            <a:ext cx="3367619" cy="2507315"/>
          </a:xfrm>
          <a:prstGeom prst="rect">
            <a:avLst/>
          </a:prstGeom>
        </p:spPr>
      </p:pic>
      <p:pic>
        <p:nvPicPr>
          <p:cNvPr id="7" name="Picture 6" descr="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12" y="3348585"/>
            <a:ext cx="3550473" cy="1880486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12" y="5229070"/>
            <a:ext cx="2544324" cy="1628929"/>
          </a:xfrm>
          <a:prstGeom prst="rect">
            <a:avLst/>
          </a:prstGeom>
        </p:spPr>
      </p:pic>
      <p:pic>
        <p:nvPicPr>
          <p:cNvPr id="9" name="Picture 8" descr="4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038" y="1204171"/>
            <a:ext cx="2692963" cy="3018674"/>
          </a:xfrm>
          <a:prstGeom prst="rect">
            <a:avLst/>
          </a:prstGeom>
        </p:spPr>
      </p:pic>
      <p:pic>
        <p:nvPicPr>
          <p:cNvPr id="11" name="Picture 10" descr="AWade_SierraLeone213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59" y="4222845"/>
            <a:ext cx="2731440" cy="263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9911"/>
            <a:ext cx="9144000" cy="550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7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4-08 at 9.44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11" y="0"/>
            <a:ext cx="5904941" cy="6858000"/>
          </a:xfrm>
          <a:prstGeom prst="rect">
            <a:avLst/>
          </a:prstGeom>
        </p:spPr>
      </p:pic>
      <p:pic>
        <p:nvPicPr>
          <p:cNvPr id="4" name="Picture 3" descr="Screen Shot 2016-04-08 at 9.24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04" y="5591970"/>
            <a:ext cx="6782366" cy="126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0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Navigating HIV in adolescents and young people</a:t>
            </a:r>
            <a:endParaRPr lang="en-US" sz="3200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>
          <a:xfrm>
            <a:off x="125245" y="1204172"/>
            <a:ext cx="4006652" cy="2622784"/>
          </a:xfr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78" y="1204172"/>
            <a:ext cx="3991608" cy="2666861"/>
          </a:xfrm>
          <a:prstGeom prst="rect">
            <a:avLst/>
          </a:prstGeom>
        </p:spPr>
      </p:pic>
      <p:pic>
        <p:nvPicPr>
          <p:cNvPr id="6" name="Picture 5" descr="Unknow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" y="4041394"/>
            <a:ext cx="3367619" cy="2507315"/>
          </a:xfrm>
          <a:prstGeom prst="rect">
            <a:avLst/>
          </a:prstGeom>
        </p:spPr>
      </p:pic>
      <p:pic>
        <p:nvPicPr>
          <p:cNvPr id="7" name="Picture 6" descr="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12" y="3348585"/>
            <a:ext cx="3550473" cy="1880486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12" y="5229070"/>
            <a:ext cx="2544324" cy="1628929"/>
          </a:xfrm>
          <a:prstGeom prst="rect">
            <a:avLst/>
          </a:prstGeom>
        </p:spPr>
      </p:pic>
      <p:pic>
        <p:nvPicPr>
          <p:cNvPr id="9" name="Picture 8" descr="4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891" y="1204171"/>
            <a:ext cx="2379110" cy="2666861"/>
          </a:xfrm>
          <a:prstGeom prst="rect">
            <a:avLst/>
          </a:prstGeom>
        </p:spPr>
      </p:pic>
      <p:pic>
        <p:nvPicPr>
          <p:cNvPr id="11" name="Picture 10" descr="AWade_SierraLeone213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59" y="4222845"/>
            <a:ext cx="2731440" cy="2635154"/>
          </a:xfrm>
          <a:prstGeom prst="rect">
            <a:avLst/>
          </a:prstGeom>
        </p:spPr>
      </p:pic>
      <p:pic>
        <p:nvPicPr>
          <p:cNvPr id="3" name="Picture 2" descr="Screen Shot 2016-04-08 at 7.18.07 A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10" y="2787738"/>
            <a:ext cx="7405918" cy="270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4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278</Words>
  <Application>Microsoft Macintosh PowerPoint</Application>
  <PresentationFormat>On-screen Show (4:3)</PresentationFormat>
  <Paragraphs>31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Biomedical HIV prevention methods for adolescents and women</vt:lpstr>
      <vt:lpstr>Adolescents, young people and HIV </vt:lpstr>
      <vt:lpstr>Gender inequalities</vt:lpstr>
      <vt:lpstr>Ending the AIDS epidemic among adolescents UNAIDS 2014</vt:lpstr>
      <vt:lpstr>Navigating HIV in adolescents</vt:lpstr>
      <vt:lpstr>PowerPoint Presentation</vt:lpstr>
      <vt:lpstr>PowerPoint Presentation</vt:lpstr>
      <vt:lpstr>Navigating HIV in adolescents and young people</vt:lpstr>
    </vt:vector>
  </TitlesOfParts>
  <Company>UZ-CHS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mutsa Bwakura-Dangarembizi</dc:creator>
  <cp:lastModifiedBy>mutsa Bwakura-Dangarembizi</cp:lastModifiedBy>
  <cp:revision>14</cp:revision>
  <dcterms:created xsi:type="dcterms:W3CDTF">2016-04-08T05:29:02Z</dcterms:created>
  <dcterms:modified xsi:type="dcterms:W3CDTF">2016-04-08T07:46:00Z</dcterms:modified>
</cp:coreProperties>
</file>