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7" r:id="rId3"/>
    <p:sldId id="323" r:id="rId4"/>
    <p:sldId id="322" r:id="rId5"/>
    <p:sldId id="32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B889DB"/>
    <a:srgbClr val="AA7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6" autoAdjust="0"/>
    <p:restoredTop sz="77419" autoAdjust="0"/>
  </p:normalViewPr>
  <p:slideViewPr>
    <p:cSldViewPr snapToGrid="0">
      <p:cViewPr varScale="1">
        <p:scale>
          <a:sx n="55" d="100"/>
          <a:sy n="55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A0B0E-FB37-43FA-9F50-66857D53884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A9930-B496-4D61-95B8-1F4AEAB3F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8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Phase IV randomized multi-site prospective study to assess PrEP acceptance and adherence among HIV-uninfected young women.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W" b="1" dirty="0" smtClean="0"/>
              <a:t>Study sites </a:t>
            </a:r>
            <a:r>
              <a:rPr lang="en-ZW" dirty="0" smtClean="0"/>
              <a:t>– Spilhaus - Harare, Emavundhleni – Cape Town, Wits – Johannesburg</a:t>
            </a:r>
          </a:p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9930-B496-4D61-95B8-1F4AEAB3FA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64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W" sz="1200" dirty="0" smtClean="0"/>
              <a:t>PrEP decliners are allowed to change to receive PrEP</a:t>
            </a:r>
          </a:p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9930-B496-4D61-95B8-1F4AEAB3FA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27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W" dirty="0" smtClean="0"/>
              <a:t>A subset of up to ~25 women per site (maximum 75), will participate in qualitative assessments of facilitators and barriers for PrEP acceptance, adherence and continuation.</a:t>
            </a:r>
            <a:endParaRPr lang="en-US" dirty="0" smtClean="0"/>
          </a:p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A9930-B496-4D61-95B8-1F4AEAB3FA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91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HPTN 082 </a:t>
            </a:r>
            <a:r>
              <a:rPr lang="en-US" baseline="0" smtClean="0"/>
              <a:t>is asking this </a:t>
            </a:r>
            <a:r>
              <a:rPr lang="en-US" baseline="0" dirty="0" smtClean="0"/>
              <a:t>question to young women</a:t>
            </a:r>
          </a:p>
          <a:p>
            <a:r>
              <a:rPr lang="en-US" baseline="0" dirty="0" smtClean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DA321-7DDB-4A99-BDD8-E93BC36892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1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4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12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w/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67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2133600"/>
            <a:ext cx="9855200" cy="3962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1828800" indent="0">
              <a:buFont typeface="Arial" pitchFamily="34" charset="0"/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text and use Arial font</a:t>
            </a:r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Proofread for spelling and grammar</a:t>
            </a:r>
          </a:p>
          <a:p>
            <a:pPr lvl="2"/>
            <a:r>
              <a:rPr lang="en-US" dirty="0" smtClean="0"/>
              <a:t>Keep it simple</a:t>
            </a:r>
          </a:p>
          <a:p>
            <a:pPr lvl="2"/>
            <a:r>
              <a:rPr lang="en-US" dirty="0" smtClean="0"/>
              <a:t>Avoid reading from your slides</a:t>
            </a:r>
          </a:p>
          <a:p>
            <a:pPr lvl="2"/>
            <a:r>
              <a:rPr lang="en-US" dirty="0" smtClean="0"/>
              <a:t>Use visuals. Don’t just tell them. Show them too.</a:t>
            </a:r>
          </a:p>
          <a:p>
            <a:pPr lvl="2"/>
            <a:r>
              <a:rPr lang="en-US" dirty="0" smtClean="0"/>
              <a:t>Please do not cover up the top blue banner with the HPTN logo</a:t>
            </a:r>
          </a:p>
          <a:p>
            <a:pPr lvl="2"/>
            <a:r>
              <a:rPr lang="en-US" dirty="0" smtClean="0"/>
              <a:t>Remember: LESS IS ALWAYS MORE</a:t>
            </a:r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17600" y="960438"/>
            <a:ext cx="99568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US" dirty="0"/>
          </a:p>
        </p:txBody>
      </p:sp>
      <p:pic>
        <p:nvPicPr>
          <p:cNvPr id="9" name="Picture 8" descr="hptn_ppt_logo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1" y="136305"/>
            <a:ext cx="2757271" cy="5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8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hptn_ppt_gradient-mediumblue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71600"/>
            <a:ext cx="12192000" cy="5486400"/>
          </a:xfrm>
          <a:prstGeom prst="rect">
            <a:avLst/>
          </a:prstGeom>
          <a:solidFill>
            <a:srgbClr val="0D7294"/>
          </a:solidFill>
        </p:spPr>
      </p:pic>
      <p:sp>
        <p:nvSpPr>
          <p:cNvPr id="21" name="Rectangle 20"/>
          <p:cNvSpPr/>
          <p:nvPr userDrawn="1"/>
        </p:nvSpPr>
        <p:spPr>
          <a:xfrm>
            <a:off x="0" y="0"/>
            <a:ext cx="12192000" cy="13716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" name="Picture 18" descr="hptn_ppt_logo_v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0" y="280007"/>
            <a:ext cx="5664200" cy="109098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070100"/>
            <a:ext cx="109728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5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Compelling Presentation Title Goes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3873500"/>
            <a:ext cx="9279467" cy="698500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dirty="0" smtClean="0"/>
              <a:t>Subtitle or HPTN XXX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244600" y="5067300"/>
            <a:ext cx="9431867" cy="1397000"/>
          </a:xfr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 smtClean="0"/>
              <a:t>First and Last Name, PhD, MD</a:t>
            </a:r>
            <a:br>
              <a:rPr lang="en-US" dirty="0" smtClean="0"/>
            </a:br>
            <a:r>
              <a:rPr lang="en-US" dirty="0" smtClean="0"/>
              <a:t>Institution</a:t>
            </a:r>
            <a:br>
              <a:rPr lang="en-US" dirty="0" smtClean="0"/>
            </a:br>
            <a:r>
              <a:rPr lang="en-US" dirty="0" smtClean="0"/>
              <a:t>City/State, Country</a:t>
            </a:r>
            <a:br>
              <a:rPr lang="en-US" dirty="0" smtClean="0"/>
            </a:br>
            <a:r>
              <a:rPr lang="en-US" dirty="0" smtClean="0"/>
              <a:t>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14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 userDrawn="1"/>
        </p:nvSpPr>
        <p:spPr>
          <a:xfrm>
            <a:off x="0" y="0"/>
            <a:ext cx="12192000" cy="6683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Picture 3" descr="hptn_ppt_logo_v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9601" y="136526"/>
            <a:ext cx="275801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1117600" y="960438"/>
            <a:ext cx="99568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6219" y="2120753"/>
            <a:ext cx="9983623" cy="461293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1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4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2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3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3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F72B-2DCE-4A26-B68D-256EEA881F94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4C76-B16D-4C1E-8EF8-7087CBE24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9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za/url?sa=i&amp;rct=j&amp;q=&amp;esrc=s&amp;source=images&amp;cd=&amp;ved=0CAcQjRxqFQoTCPmx6OjQrsgCFcftFAodjLkLQw&amp;url=https://news.vice.com/article/how-some-us-doctors-are-hindering-hiv-prevention&amp;psig=AFQjCNH-PzUgWH2CnfLF4oWaWc15k3CeNw&amp;ust=14442475763276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za/url?sa=i&amp;rct=j&amp;q=&amp;esrc=s&amp;source=images&amp;cd=&amp;ved=0CAcQjRxqFQoTCPmx6OjQrsgCFcftFAodjLkLQw&amp;url=https://news.vice.com/article/how-some-us-doctors-are-hindering-hiv-prevention&amp;psig=AFQjCNH-PzUgWH2CnfLF4oWaWc15k3CeNw&amp;ust=14442475763276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za/url?sa=i&amp;rct=j&amp;q=&amp;esrc=s&amp;source=images&amp;cd=&amp;ved=0CAcQjRxqFQoTCPmx6OjQrsgCFcftFAodjLkLQw&amp;url=https://news.vice.com/article/how-some-us-doctors-are-hindering-hiv-prevention&amp;psig=AFQjCNH-PzUgWH2CnfLF4oWaWc15k3CeNw&amp;ust=144424757632761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HPTN 082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1320800" y="3746500"/>
            <a:ext cx="9279467" cy="698500"/>
          </a:xfrm>
        </p:spPr>
        <p:txBody>
          <a:bodyPr>
            <a:noAutofit/>
          </a:bodyPr>
          <a:lstStyle/>
          <a:p>
            <a:r>
              <a:rPr lang="en-ZW" sz="3200" dirty="0" smtClean="0"/>
              <a:t>Uptake </a:t>
            </a:r>
            <a:r>
              <a:rPr lang="en-ZW" sz="3200" dirty="0"/>
              <a:t>and adherence to daily oral PrEP as a primary prevention strategy for </a:t>
            </a:r>
            <a:r>
              <a:rPr lang="en-ZW" sz="3200" dirty="0" smtClean="0"/>
              <a:t>young African </a:t>
            </a:r>
            <a:r>
              <a:rPr lang="en-ZW" sz="3200" dirty="0"/>
              <a:t>women: </a:t>
            </a:r>
            <a:endParaRPr lang="en-ZW" sz="3200" dirty="0" smtClean="0"/>
          </a:p>
          <a:p>
            <a:r>
              <a:rPr lang="en-ZW" sz="3200" dirty="0" smtClean="0"/>
              <a:t>A </a:t>
            </a:r>
            <a:r>
              <a:rPr lang="en-ZW" sz="3200" dirty="0"/>
              <a:t>Vanguard Study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23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75770" y="1741714"/>
            <a:ext cx="11553373" cy="5116286"/>
          </a:xfrm>
        </p:spPr>
        <p:txBody>
          <a:bodyPr>
            <a:noAutofit/>
          </a:bodyPr>
          <a:lstStyle/>
          <a:p>
            <a:r>
              <a:rPr lang="en-ZW" sz="3600" b="1" dirty="0" smtClean="0"/>
              <a:t>Purpose</a:t>
            </a:r>
            <a:r>
              <a:rPr lang="en-ZW" sz="3600" dirty="0" smtClean="0"/>
              <a:t> - to </a:t>
            </a:r>
            <a:r>
              <a:rPr lang="en-ZW" sz="3600" dirty="0"/>
              <a:t>assess </a:t>
            </a:r>
            <a:r>
              <a:rPr lang="en-ZW" sz="3600" dirty="0" smtClean="0"/>
              <a:t>acceptability and  adherence of oral pre-exposure </a:t>
            </a:r>
            <a:r>
              <a:rPr lang="en-ZW" sz="3600" dirty="0"/>
              <a:t>prophylaxis (PrEP) among </a:t>
            </a:r>
            <a:r>
              <a:rPr lang="en-ZW" sz="3600" dirty="0" smtClean="0"/>
              <a:t>HIV-uninfected young women (16-25yrs)  in Southern Africa.</a:t>
            </a:r>
          </a:p>
          <a:p>
            <a:pPr marL="0" indent="0">
              <a:buNone/>
            </a:pPr>
            <a:endParaRPr lang="en-ZW" sz="3600" dirty="0" smtClean="0"/>
          </a:p>
          <a:p>
            <a:r>
              <a:rPr lang="en-ZW" sz="3600" b="1" dirty="0" smtClean="0"/>
              <a:t>Study size </a:t>
            </a:r>
            <a:r>
              <a:rPr lang="en-ZW" sz="3600" dirty="0" smtClean="0"/>
              <a:t>- </a:t>
            </a:r>
            <a:r>
              <a:rPr lang="en-ZW" sz="3600" dirty="0"/>
              <a:t>400 young women who accept PrEP at enrollment and up to 200 young women who decline PrEP at enrollment</a:t>
            </a:r>
            <a:r>
              <a:rPr lang="en-ZW" sz="3600" dirty="0" smtClean="0"/>
              <a:t>.</a:t>
            </a:r>
          </a:p>
          <a:p>
            <a:endParaRPr lang="en-ZW" sz="3600" dirty="0" smtClean="0"/>
          </a:p>
          <a:p>
            <a:r>
              <a:rPr lang="en-ZW" sz="3600" b="1" dirty="0" smtClean="0"/>
              <a:t>PrEP regimen </a:t>
            </a:r>
            <a:r>
              <a:rPr lang="en-ZW" sz="3600" dirty="0" smtClean="0"/>
              <a:t>- </a:t>
            </a:r>
            <a:r>
              <a:rPr lang="en-ZW" sz="3600" dirty="0"/>
              <a:t>O</a:t>
            </a:r>
            <a:r>
              <a:rPr lang="en-ZW" sz="3600" dirty="0" smtClean="0"/>
              <a:t>nce </a:t>
            </a:r>
            <a:r>
              <a:rPr lang="en-ZW" sz="3600" dirty="0"/>
              <a:t>daily </a:t>
            </a:r>
            <a:r>
              <a:rPr lang="en-ZW" sz="3600" dirty="0" smtClean="0"/>
              <a:t>oral Truvada </a:t>
            </a:r>
            <a:r>
              <a:rPr lang="en-ZW" sz="3600" dirty="0"/>
              <a:t>(FTC/TDF).</a:t>
            </a:r>
            <a:endParaRPr lang="en-US" sz="3600" dirty="0"/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HPTN 082</a:t>
            </a:r>
            <a:endParaRPr lang="en-US" sz="4800" b="1" dirty="0"/>
          </a:p>
        </p:txBody>
      </p:sp>
      <p:pic>
        <p:nvPicPr>
          <p:cNvPr id="4" name="Picture 3" descr="https://encrypted-tbn0.gstatic.com/images?q=tbn:ANd9GcTqUZK2wJ29KOi4LF3o6GqeR3b0i0FNDppLCokeOkUj3f7Hf4TxRA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108" y="5222631"/>
            <a:ext cx="1570892" cy="1635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348343" y="1654629"/>
            <a:ext cx="11509827" cy="5203371"/>
          </a:xfrm>
        </p:spPr>
        <p:txBody>
          <a:bodyPr>
            <a:noAutofit/>
          </a:bodyPr>
          <a:lstStyle/>
          <a:p>
            <a:r>
              <a:rPr lang="en-ZW" sz="4000" dirty="0" smtClean="0"/>
              <a:t>All </a:t>
            </a:r>
            <a:r>
              <a:rPr lang="en-ZW" sz="4000" dirty="0"/>
              <a:t>women who </a:t>
            </a:r>
            <a:r>
              <a:rPr lang="en-ZW" sz="4000" dirty="0" smtClean="0"/>
              <a:t>accept open-label </a:t>
            </a:r>
            <a:r>
              <a:rPr lang="en-ZW" sz="4000" dirty="0"/>
              <a:t>daily oral PrEP will be randomized 1:1 to receive enhanced </a:t>
            </a:r>
            <a:r>
              <a:rPr lang="en-ZW" sz="4000" dirty="0" smtClean="0"/>
              <a:t>adherence counselling </a:t>
            </a:r>
            <a:r>
              <a:rPr lang="en-ZW" sz="4000" dirty="0"/>
              <a:t>based on feedback from observed drug levels or standard </a:t>
            </a:r>
            <a:r>
              <a:rPr lang="en-ZW" sz="4000" dirty="0" smtClean="0"/>
              <a:t>adherence support</a:t>
            </a:r>
            <a:r>
              <a:rPr lang="en-ZW" sz="4000" dirty="0"/>
              <a:t>. </a:t>
            </a:r>
            <a:endParaRPr lang="en-ZW" sz="4000" dirty="0" smtClean="0"/>
          </a:p>
          <a:p>
            <a:r>
              <a:rPr lang="en-ZW" sz="4000" dirty="0" smtClean="0"/>
              <a:t>A </a:t>
            </a:r>
            <a:r>
              <a:rPr lang="en-ZW" sz="4000" dirty="0"/>
              <a:t>subset of up to ~25 women per site (maximum 75), will participate </a:t>
            </a:r>
            <a:r>
              <a:rPr lang="en-ZW" sz="4000" dirty="0" smtClean="0"/>
              <a:t>in qualitative </a:t>
            </a:r>
            <a:r>
              <a:rPr lang="en-ZW" sz="4000" dirty="0"/>
              <a:t>assessments </a:t>
            </a:r>
            <a:r>
              <a:rPr lang="en-ZW" sz="4000" dirty="0" smtClean="0"/>
              <a:t>of facilitators </a:t>
            </a:r>
            <a:r>
              <a:rPr lang="en-ZW" sz="4000" dirty="0"/>
              <a:t>and barriers for PrEP acceptance</a:t>
            </a:r>
            <a:r>
              <a:rPr lang="en-ZW" sz="4000" dirty="0" smtClean="0"/>
              <a:t>, adherence </a:t>
            </a:r>
            <a:r>
              <a:rPr lang="en-ZW" sz="4000" dirty="0"/>
              <a:t>and continuation.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Study Design</a:t>
            </a:r>
            <a:endParaRPr lang="en-US" sz="4800" b="1" dirty="0"/>
          </a:p>
        </p:txBody>
      </p:sp>
      <p:pic>
        <p:nvPicPr>
          <p:cNvPr id="4" name="Picture 3" descr="https://encrypted-tbn0.gstatic.com/images?q=tbn:ANd9GcTqUZK2wJ29KOi4LF3o6GqeR3b0i0FNDppLCokeOkUj3f7Hf4TxRA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108" y="5222631"/>
            <a:ext cx="1570892" cy="1635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05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75" y="960438"/>
            <a:ext cx="10929265" cy="944562"/>
          </a:xfrm>
        </p:spPr>
        <p:txBody>
          <a:bodyPr>
            <a:noAutofit/>
          </a:bodyPr>
          <a:lstStyle/>
          <a:p>
            <a:r>
              <a:rPr lang="en-US" sz="4800" b="1" dirty="0"/>
              <a:t>Qualitative interviews (25 per site, 75 total)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634975" y="2120753"/>
            <a:ext cx="10929266" cy="461293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Sample women </a:t>
            </a:r>
            <a:r>
              <a:rPr lang="en-US" sz="3200" dirty="0"/>
              <a:t>who have </a:t>
            </a:r>
            <a:r>
              <a:rPr lang="en-US" sz="3200" dirty="0" smtClean="0"/>
              <a:t>high or low adherence based on drug levels at 1 &amp; 2 months and initial </a:t>
            </a:r>
            <a:r>
              <a:rPr lang="en-US" sz="3200" dirty="0"/>
              <a:t>PrEP </a:t>
            </a:r>
            <a:r>
              <a:rPr lang="en-US" sz="3200" dirty="0" smtClean="0"/>
              <a:t>decliners about: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Factors that influence women’s uptake of PrEP</a:t>
            </a:r>
          </a:p>
          <a:p>
            <a:r>
              <a:rPr lang="en-US" sz="3200" dirty="0" smtClean="0"/>
              <a:t>Factors that influence her adherence to PrEP (e.g., storage of product, disclosure, communication with partner, alcohol &amp; drug use)</a:t>
            </a:r>
          </a:p>
          <a:p>
            <a:r>
              <a:rPr lang="en-US" sz="3200" dirty="0" smtClean="0"/>
              <a:t>Among those randomized to get drug level feedback, their experience &amp; how feedback influenced subsequent PrEP adherence</a:t>
            </a:r>
          </a:p>
          <a:p>
            <a:endParaRPr lang="en-US" dirty="0"/>
          </a:p>
        </p:txBody>
      </p:sp>
      <p:pic>
        <p:nvPicPr>
          <p:cNvPr id="5" name="Picture 4" descr="https://encrypted-tbn0.gstatic.com/images?q=tbn:ANd9GcTqUZK2wJ29KOi4LF3o6GqeR3b0i0FNDppLCokeOkUj3f7Hf4TxRA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108" y="5222631"/>
            <a:ext cx="1570892" cy="1635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93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31027" y="2945101"/>
            <a:ext cx="7467600" cy="944562"/>
          </a:xfrm>
        </p:spPr>
        <p:txBody>
          <a:bodyPr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70" y="1230923"/>
            <a:ext cx="9593406" cy="487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5875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315</Words>
  <Application>Microsoft Office PowerPoint</Application>
  <PresentationFormat>Widescreen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HPTN 082</vt:lpstr>
      <vt:lpstr>HPTN 082</vt:lpstr>
      <vt:lpstr>Study Design</vt:lpstr>
      <vt:lpstr>Qualitative interviews (25 per site, 75 total)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HPTN 082</dc:title>
  <dc:creator>Bonnie Dye</dc:creator>
  <cp:lastModifiedBy>Nyaradzo Mgodi</cp:lastModifiedBy>
  <cp:revision>99</cp:revision>
  <dcterms:created xsi:type="dcterms:W3CDTF">2016-02-19T12:56:31Z</dcterms:created>
  <dcterms:modified xsi:type="dcterms:W3CDTF">2016-04-07T22:45:17Z</dcterms:modified>
</cp:coreProperties>
</file>