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85" r:id="rId3"/>
    <p:sldId id="284" r:id="rId4"/>
    <p:sldId id="283" r:id="rId5"/>
    <p:sldId id="261" r:id="rId6"/>
    <p:sldId id="267" r:id="rId7"/>
    <p:sldId id="263" r:id="rId8"/>
    <p:sldId id="286" r:id="rId9"/>
    <p:sldId id="28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Stranix" initials="L"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p:restoredTop sz="79533" autoAdjust="0"/>
  </p:normalViewPr>
  <p:slideViewPr>
    <p:cSldViewPr snapToGrid="0" snapToObjects="1">
      <p:cViewPr varScale="1">
        <p:scale>
          <a:sx n="59" d="100"/>
          <a:sy n="59" d="100"/>
        </p:scale>
        <p:origin x="9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8D96C7-0451-0947-AD23-7C514044BA8A}" type="datetimeFigureOut">
              <a:rPr lang="en-US" smtClean="0"/>
              <a:pPr/>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F4B65-ABFF-0841-8723-234477B518C7}" type="slidenum">
              <a:rPr lang="en-US" smtClean="0"/>
              <a:pPr/>
              <a:t>‹#›</a:t>
            </a:fld>
            <a:endParaRPr lang="en-US"/>
          </a:p>
        </p:txBody>
      </p:sp>
    </p:spTree>
    <p:extLst>
      <p:ext uri="{BB962C8B-B14F-4D97-AF65-F5344CB8AC3E}">
        <p14:creationId xmlns:p14="http://schemas.microsoft.com/office/powerpoint/2010/main" val="23756682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Welcome to IMPAACT 2009 – a protocol in development</a:t>
            </a:r>
            <a:r>
              <a:rPr lang="en-ZW" baseline="0" dirty="0" smtClean="0"/>
              <a:t> by the HIV Prevention Scientific Committee.  This presentation provides a brief overview of the protocol. The latest protocol draft was circulated earlier – your comments are vital to ensure scientific relevance and operational efficiency.</a:t>
            </a:r>
            <a:endParaRPr lang="en-ZW" dirty="0"/>
          </a:p>
        </p:txBody>
      </p:sp>
      <p:sp>
        <p:nvSpPr>
          <p:cNvPr id="4" name="Slide Number Placeholder 3"/>
          <p:cNvSpPr>
            <a:spLocks noGrp="1"/>
          </p:cNvSpPr>
          <p:nvPr>
            <p:ph type="sldNum" sz="quarter" idx="10"/>
          </p:nvPr>
        </p:nvSpPr>
        <p:spPr/>
        <p:txBody>
          <a:bodyPr/>
          <a:lstStyle/>
          <a:p>
            <a:fld id="{FAAF4B65-ABFF-0841-8723-234477B518C7}" type="slidenum">
              <a:rPr lang="en-US" smtClean="0"/>
              <a:pPr/>
              <a:t>1</a:t>
            </a:fld>
            <a:endParaRPr lang="en-US"/>
          </a:p>
        </p:txBody>
      </p:sp>
    </p:spTree>
    <p:extLst>
      <p:ext uri="{BB962C8B-B14F-4D97-AF65-F5344CB8AC3E}">
        <p14:creationId xmlns:p14="http://schemas.microsoft.com/office/powerpoint/2010/main" val="26133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The WHO 2015 guidelines</a:t>
            </a:r>
            <a:r>
              <a:rPr lang="en-ZW" baseline="0" dirty="0" smtClean="0"/>
              <a:t> now include the use of a</a:t>
            </a:r>
            <a:r>
              <a:rPr lang="en-ZW" dirty="0" smtClean="0"/>
              <a:t>ntiretroviral</a:t>
            </a:r>
            <a:r>
              <a:rPr lang="en-ZW" baseline="0" dirty="0" smtClean="0"/>
              <a:t> drugs for HIV prevention for all populations at substantial risk of acquiring HIV, those with an incidence of HIV &gt;3/100 p yrs.  This expands the previous recommendation for </a:t>
            </a:r>
            <a:r>
              <a:rPr lang="en-ZW" baseline="0" dirty="0" err="1" smtClean="0"/>
              <a:t>PrEP</a:t>
            </a:r>
            <a:r>
              <a:rPr lang="en-ZW" baseline="0" dirty="0" smtClean="0"/>
              <a:t> in key populations identified; </a:t>
            </a:r>
            <a:r>
              <a:rPr lang="en-ZW" baseline="0" dirty="0" err="1" smtClean="0"/>
              <a:t>sero</a:t>
            </a:r>
            <a:r>
              <a:rPr lang="en-ZW" baseline="0" dirty="0" smtClean="0"/>
              <a:t>-discordant couples, commercial sex workers, MSM and IDUs.</a:t>
            </a:r>
            <a:endParaRPr lang="en-ZW" dirty="0"/>
          </a:p>
        </p:txBody>
      </p:sp>
      <p:sp>
        <p:nvSpPr>
          <p:cNvPr id="4" name="Slide Number Placeholder 3"/>
          <p:cNvSpPr>
            <a:spLocks noGrp="1"/>
          </p:cNvSpPr>
          <p:nvPr>
            <p:ph type="sldNum" sz="quarter" idx="10"/>
          </p:nvPr>
        </p:nvSpPr>
        <p:spPr/>
        <p:txBody>
          <a:bodyPr/>
          <a:lstStyle/>
          <a:p>
            <a:fld id="{FAAF4B65-ABFF-0841-8723-234477B518C7}" type="slidenum">
              <a:rPr lang="en-US" smtClean="0"/>
              <a:pPr/>
              <a:t>2</a:t>
            </a:fld>
            <a:endParaRPr lang="en-US"/>
          </a:p>
        </p:txBody>
      </p:sp>
    </p:spTree>
    <p:extLst>
      <p:ext uri="{BB962C8B-B14F-4D97-AF65-F5344CB8AC3E}">
        <p14:creationId xmlns:p14="http://schemas.microsoft.com/office/powerpoint/2010/main" val="216490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Examining HIV</a:t>
            </a:r>
            <a:r>
              <a:rPr lang="en-US" baseline="0" dirty="0" smtClean="0"/>
              <a:t> incidence in pregnant and postpartum populations in Drake’s </a:t>
            </a:r>
            <a:r>
              <a:rPr lang="en-US" baseline="0" dirty="0" err="1" smtClean="0"/>
              <a:t>metanalysis</a:t>
            </a:r>
            <a:r>
              <a:rPr lang="en-US" baseline="0" dirty="0" smtClean="0"/>
              <a:t> of 2014, we see that the cumulative incidence across studies was 3.8/100 p yrs.</a:t>
            </a:r>
          </a:p>
        </p:txBody>
      </p:sp>
      <p:sp>
        <p:nvSpPr>
          <p:cNvPr id="4" name="Slide Number Placeholder 3"/>
          <p:cNvSpPr>
            <a:spLocks noGrp="1"/>
          </p:cNvSpPr>
          <p:nvPr>
            <p:ph type="sldNum" sz="quarter" idx="10"/>
          </p:nvPr>
        </p:nvSpPr>
        <p:spPr/>
        <p:txBody>
          <a:bodyPr/>
          <a:lstStyle/>
          <a:p>
            <a:fld id="{9CC0DD93-EA84-3641-8A75-1C481CA71BBF}" type="slidenum">
              <a:rPr lang="en-US" smtClean="0"/>
              <a:t>3</a:t>
            </a:fld>
            <a:endParaRPr lang="en-US"/>
          </a:p>
        </p:txBody>
      </p:sp>
    </p:spTree>
    <p:extLst>
      <p:ext uri="{BB962C8B-B14F-4D97-AF65-F5344CB8AC3E}">
        <p14:creationId xmlns:p14="http://schemas.microsoft.com/office/powerpoint/2010/main" val="1008777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And we</a:t>
            </a:r>
            <a:r>
              <a:rPr lang="en-ZW" baseline="0" dirty="0" smtClean="0"/>
              <a:t> were reminded in the UNAIDS Gap Report of 2014 of the need to develop HIV prevention strategies for pregnant women, providing the rationale for this trial – IMPAACT 2009.</a:t>
            </a:r>
            <a:endParaRPr lang="en-ZW" dirty="0"/>
          </a:p>
        </p:txBody>
      </p:sp>
      <p:sp>
        <p:nvSpPr>
          <p:cNvPr id="4" name="Slide Number Placeholder 3"/>
          <p:cNvSpPr>
            <a:spLocks noGrp="1"/>
          </p:cNvSpPr>
          <p:nvPr>
            <p:ph type="sldNum" sz="quarter" idx="10"/>
          </p:nvPr>
        </p:nvSpPr>
        <p:spPr/>
        <p:txBody>
          <a:bodyPr/>
          <a:lstStyle/>
          <a:p>
            <a:fld id="{FAAF4B65-ABFF-0841-8723-234477B518C7}" type="slidenum">
              <a:rPr lang="en-US" smtClean="0"/>
              <a:pPr/>
              <a:t>4</a:t>
            </a:fld>
            <a:endParaRPr lang="en-US"/>
          </a:p>
        </p:txBody>
      </p:sp>
    </p:spTree>
    <p:extLst>
      <p:ext uri="{BB962C8B-B14F-4D97-AF65-F5344CB8AC3E}">
        <p14:creationId xmlns:p14="http://schemas.microsoft.com/office/powerpoint/2010/main" val="24445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FAAF4B65-ABFF-0841-8723-234477B518C7}" type="slidenum">
              <a:rPr lang="en-US" smtClean="0"/>
              <a:pPr/>
              <a:t>6</a:t>
            </a:fld>
            <a:endParaRPr lang="en-US"/>
          </a:p>
        </p:txBody>
      </p:sp>
    </p:spTree>
    <p:extLst>
      <p:ext uri="{BB962C8B-B14F-4D97-AF65-F5344CB8AC3E}">
        <p14:creationId xmlns:p14="http://schemas.microsoft.com/office/powerpoint/2010/main" val="2754135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current</a:t>
            </a:r>
            <a:r>
              <a:rPr lang="en-US" baseline="0" dirty="0" smtClean="0"/>
              <a:t> study schema.</a:t>
            </a:r>
          </a:p>
          <a:p>
            <a:pPr marL="0" marR="0" indent="0" algn="l" defTabSz="457200" rtl="0" eaLnBrk="1" fontAlgn="auto" latinLnBrk="0" hangingPunct="1">
              <a:lnSpc>
                <a:spcPct val="100000"/>
              </a:lnSpc>
              <a:spcBef>
                <a:spcPts val="0"/>
              </a:spcBef>
              <a:spcAft>
                <a:spcPts val="0"/>
              </a:spcAft>
              <a:buClrTx/>
              <a:buSzTx/>
              <a:buFontTx/>
              <a:buNone/>
              <a:tabLst/>
              <a:defRPr/>
            </a:pPr>
            <a:r>
              <a:rPr lang="en-ZW" dirty="0" smtClean="0"/>
              <a:t>IMPAACT 2009 is a parallel </a:t>
            </a:r>
            <a:r>
              <a:rPr lang="en-ZW" u="sng" dirty="0" smtClean="0"/>
              <a:t>observational</a:t>
            </a:r>
            <a:r>
              <a:rPr lang="en-ZW" dirty="0" smtClean="0"/>
              <a:t> study of mother-infant pairs where daily oral FTC/TDF is offered to HIV-uninfected</a:t>
            </a:r>
            <a:r>
              <a:rPr lang="en-ZW" baseline="0" dirty="0" smtClean="0"/>
              <a:t> pregnant women.  Those who choose to initiate </a:t>
            </a:r>
            <a:r>
              <a:rPr lang="en-ZW" baseline="0" dirty="0" err="1" smtClean="0"/>
              <a:t>PrEP</a:t>
            </a:r>
            <a:r>
              <a:rPr lang="en-ZW" baseline="0" dirty="0" smtClean="0"/>
              <a:t> in pregnancy are enrolled in cohort 1 – there will be 200 of them.  Those who decline the offer are enrolled in cohort 2 – only 100 women in this cohort.  There are study visits at antepartum weeks 4, 8 and 12 and then every 12 weeks while still pregnant, a L&amp;D visit with the infant, then postpartum visits at weeks 14 and 26. Both cohorts will be monitored for adverse events (including renal function and bone health), have serial HIV testing and behavioural risk assessments.  Women may opt to initiate or stop </a:t>
            </a:r>
            <a:r>
              <a:rPr lang="en-ZW" baseline="0" dirty="0" err="1" smtClean="0"/>
              <a:t>PrEP</a:t>
            </a:r>
            <a:r>
              <a:rPr lang="en-ZW" baseline="0" dirty="0" smtClean="0"/>
              <a:t> as desired.</a:t>
            </a:r>
            <a:endParaRPr lang="en-US" dirty="0"/>
          </a:p>
        </p:txBody>
      </p:sp>
      <p:sp>
        <p:nvSpPr>
          <p:cNvPr id="4" name="Slide Number Placeholder 3"/>
          <p:cNvSpPr>
            <a:spLocks noGrp="1"/>
          </p:cNvSpPr>
          <p:nvPr>
            <p:ph type="sldNum" sz="quarter" idx="10"/>
          </p:nvPr>
        </p:nvSpPr>
        <p:spPr/>
        <p:txBody>
          <a:bodyPr/>
          <a:lstStyle/>
          <a:p>
            <a:fld id="{073089B6-C299-DB42-A267-6756CF673B1F}" type="slidenum">
              <a:rPr lang="en-US" smtClean="0"/>
              <a:pPr/>
              <a:t>7</a:t>
            </a:fld>
            <a:endParaRPr lang="en-US"/>
          </a:p>
        </p:txBody>
      </p:sp>
    </p:spTree>
    <p:extLst>
      <p:ext uri="{BB962C8B-B14F-4D97-AF65-F5344CB8AC3E}">
        <p14:creationId xmlns:p14="http://schemas.microsoft.com/office/powerpoint/2010/main" val="229386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W" dirty="0" smtClean="0"/>
              <a:t>However, t</a:t>
            </a:r>
            <a:r>
              <a:rPr lang="en-ZW" baseline="0" dirty="0" smtClean="0"/>
              <a:t>he many physiological changes of pregnancy affect the way drugs are handled by the body and </a:t>
            </a:r>
            <a:r>
              <a:rPr lang="en-ZW" dirty="0" smtClean="0"/>
              <a:t>there are no pharmacokinetic data for TFV-DP in pregnanc</a:t>
            </a:r>
            <a:r>
              <a:rPr lang="en-ZW" baseline="0" dirty="0" smtClean="0"/>
              <a:t>y. This information is needed for the adherence counselling sessions, so a PK lead-in stage </a:t>
            </a:r>
            <a:r>
              <a:rPr lang="en-ZW" baseline="0" smtClean="0"/>
              <a:t>was added to IMPAACT 2009.  </a:t>
            </a:r>
            <a:endParaRPr lang="en-ZW" dirty="0"/>
          </a:p>
        </p:txBody>
      </p:sp>
      <p:sp>
        <p:nvSpPr>
          <p:cNvPr id="4" name="Slide Number Placeholder 3"/>
          <p:cNvSpPr>
            <a:spLocks noGrp="1"/>
          </p:cNvSpPr>
          <p:nvPr>
            <p:ph type="sldNum" sz="quarter" idx="10"/>
          </p:nvPr>
        </p:nvSpPr>
        <p:spPr/>
        <p:txBody>
          <a:bodyPr/>
          <a:lstStyle/>
          <a:p>
            <a:fld id="{FAAF4B65-ABFF-0841-8723-234477B518C7}" type="slidenum">
              <a:rPr lang="en-US" smtClean="0"/>
              <a:pPr/>
              <a:t>8</a:t>
            </a:fld>
            <a:endParaRPr lang="en-US"/>
          </a:p>
        </p:txBody>
      </p:sp>
    </p:spTree>
    <p:extLst>
      <p:ext uri="{BB962C8B-B14F-4D97-AF65-F5344CB8AC3E}">
        <p14:creationId xmlns:p14="http://schemas.microsoft.com/office/powerpoint/2010/main" val="73936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EB1C41-072C-3A4F-8497-E3983DF66E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360638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B1C41-072C-3A4F-8497-E3983DF66E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111815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B1C41-072C-3A4F-8497-E3983DF66E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108315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B1C41-072C-3A4F-8497-E3983DF66E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381391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B1C41-072C-3A4F-8497-E3983DF66E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148229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EB1C41-072C-3A4F-8497-E3983DF66EBA}"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158139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EB1C41-072C-3A4F-8497-E3983DF66EBA}" type="datetimeFigureOut">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80181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EB1C41-072C-3A4F-8497-E3983DF66EBA}"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409687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B1C41-072C-3A4F-8497-E3983DF66EBA}"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422021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B1C41-072C-3A4F-8497-E3983DF66EBA}"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346545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B1C41-072C-3A4F-8497-E3983DF66EBA}"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EDE0-57CD-CD49-A486-B105C30C3AD6}" type="slidenum">
              <a:rPr lang="en-US" smtClean="0"/>
              <a:pPr/>
              <a:t>‹#›</a:t>
            </a:fld>
            <a:endParaRPr lang="en-US"/>
          </a:p>
        </p:txBody>
      </p:sp>
    </p:spTree>
    <p:extLst>
      <p:ext uri="{BB962C8B-B14F-4D97-AF65-F5344CB8AC3E}">
        <p14:creationId xmlns:p14="http://schemas.microsoft.com/office/powerpoint/2010/main" val="14019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B1C41-072C-3A4F-8497-E3983DF66EBA}" type="datetimeFigureOut">
              <a:rPr lang="en-US" smtClean="0"/>
              <a:pPr/>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2EDE0-57CD-CD49-A486-B105C30C3AD6}" type="slidenum">
              <a:rPr lang="en-US" smtClean="0"/>
              <a:pPr/>
              <a:t>‹#›</a:t>
            </a:fld>
            <a:endParaRPr lang="en-US"/>
          </a:p>
        </p:txBody>
      </p:sp>
    </p:spTree>
    <p:extLst>
      <p:ext uri="{BB962C8B-B14F-4D97-AF65-F5344CB8AC3E}">
        <p14:creationId xmlns:p14="http://schemas.microsoft.com/office/powerpoint/2010/main" val="428085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6312"/>
            <a:ext cx="7772400" cy="2667495"/>
          </a:xfrm>
        </p:spPr>
        <p:txBody>
          <a:bodyPr>
            <a:noAutofit/>
          </a:bodyPr>
          <a:lstStyle/>
          <a:p>
            <a:r>
              <a:rPr lang="en-US" sz="3200" dirty="0" smtClean="0">
                <a:latin typeface="Arial"/>
                <a:cs typeface="Arial"/>
              </a:rPr>
              <a:t>IMPAACT 2009</a:t>
            </a:r>
            <a:br>
              <a:rPr lang="en-US" sz="3200" dirty="0" smtClean="0">
                <a:latin typeface="Arial"/>
                <a:cs typeface="Arial"/>
              </a:rPr>
            </a:br>
            <a:r>
              <a:rPr lang="en-US" sz="3200" dirty="0" smtClean="0">
                <a:latin typeface="Arial"/>
                <a:cs typeface="Arial"/>
              </a:rPr>
              <a:t/>
            </a:r>
            <a:br>
              <a:rPr lang="en-US" sz="3200" dirty="0" smtClean="0">
                <a:latin typeface="Arial"/>
                <a:cs typeface="Arial"/>
              </a:rPr>
            </a:br>
            <a:r>
              <a:rPr lang="en-US" sz="3200" dirty="0">
                <a:latin typeface="Arial" panose="020B0604020202020204" pitchFamily="34" charset="0"/>
                <a:cs typeface="Arial" panose="020B0604020202020204" pitchFamily="34" charset="0"/>
              </a:rPr>
              <a:t>Pharmacokinetics, Feasibility, Acceptability, and Safety of Oral Pre-Exposure Prophylaxis for Primary HIV Prevention during Pregnancy and Breast Feeding in Adolescents and Young </a:t>
            </a:r>
            <a:r>
              <a:rPr lang="en-US" sz="3200" dirty="0" smtClean="0">
                <a:latin typeface="Arial" panose="020B0604020202020204" pitchFamily="34" charset="0"/>
                <a:cs typeface="Arial" panose="020B0604020202020204" pitchFamily="34" charset="0"/>
              </a:rPr>
              <a:t>Women</a:t>
            </a:r>
            <a:endParaRPr lang="en-US" sz="3200" dirty="0">
              <a:solidFill>
                <a:srgbClr val="00009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5245864"/>
            <a:ext cx="6400800" cy="1287625"/>
          </a:xfrm>
        </p:spPr>
        <p:txBody>
          <a:bodyPr>
            <a:normAutofit fontScale="92500"/>
          </a:bodyPr>
          <a:lstStyle/>
          <a:p>
            <a:r>
              <a:rPr lang="en-US" sz="2800" dirty="0" smtClean="0">
                <a:solidFill>
                  <a:schemeClr val="tx1"/>
                </a:solidFill>
                <a:latin typeface="Arial"/>
                <a:cs typeface="Arial"/>
              </a:rPr>
              <a:t>A protocol in development</a:t>
            </a:r>
          </a:p>
          <a:p>
            <a:r>
              <a:rPr lang="en-US" sz="2800" dirty="0" smtClean="0">
                <a:solidFill>
                  <a:schemeClr val="tx1"/>
                </a:solidFill>
                <a:latin typeface="Arial"/>
                <a:cs typeface="Arial"/>
              </a:rPr>
              <a:t>IMPAACT Prevention Scientific Committee</a:t>
            </a:r>
          </a:p>
        </p:txBody>
      </p:sp>
    </p:spTree>
    <p:extLst>
      <p:ext uri="{BB962C8B-B14F-4D97-AF65-F5344CB8AC3E}">
        <p14:creationId xmlns:p14="http://schemas.microsoft.com/office/powerpoint/2010/main" val="2779868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1244740"/>
            <a:ext cx="5448300" cy="3133725"/>
          </a:xfrm>
          <a:prstGeom prst="rect">
            <a:avLst/>
          </a:prstGeom>
        </p:spPr>
      </p:pic>
      <p:pic>
        <p:nvPicPr>
          <p:cNvPr id="6" name="Picture 5"/>
          <p:cNvPicPr>
            <a:picLocks noChangeAspect="1"/>
          </p:cNvPicPr>
          <p:nvPr/>
        </p:nvPicPr>
        <p:blipFill>
          <a:blip r:embed="rId4"/>
          <a:stretch>
            <a:fillRect/>
          </a:stretch>
        </p:blipFill>
        <p:spPr>
          <a:xfrm rot="1263182">
            <a:off x="6635047" y="834310"/>
            <a:ext cx="1926771" cy="2692458"/>
          </a:xfrm>
          <a:prstGeom prst="rect">
            <a:avLst/>
          </a:prstGeom>
        </p:spPr>
      </p:pic>
      <p:sp>
        <p:nvSpPr>
          <p:cNvPr id="2" name="Title 1"/>
          <p:cNvSpPr>
            <a:spLocks noGrp="1"/>
          </p:cNvSpPr>
          <p:nvPr>
            <p:ph type="title"/>
          </p:nvPr>
        </p:nvSpPr>
        <p:spPr>
          <a:xfrm>
            <a:off x="0" y="101740"/>
            <a:ext cx="8229600" cy="1143000"/>
          </a:xfrm>
        </p:spPr>
        <p:txBody>
          <a:bodyPr/>
          <a:lstStyle/>
          <a:p>
            <a:r>
              <a:rPr lang="en-ZW" dirty="0" err="1" smtClean="0">
                <a:latin typeface="Arial" charset="0"/>
                <a:ea typeface="Arial" charset="0"/>
                <a:cs typeface="Arial" charset="0"/>
              </a:rPr>
              <a:t>PrEP</a:t>
            </a:r>
            <a:r>
              <a:rPr lang="en-ZW" dirty="0" smtClean="0">
                <a:latin typeface="Arial" charset="0"/>
                <a:ea typeface="Arial" charset="0"/>
                <a:cs typeface="Arial" charset="0"/>
              </a:rPr>
              <a:t> WHO guidelines</a:t>
            </a:r>
            <a:endParaRPr lang="en-ZW" dirty="0">
              <a:latin typeface="Arial" charset="0"/>
              <a:ea typeface="Arial" charset="0"/>
              <a:cs typeface="Arial" charset="0"/>
            </a:endParaRPr>
          </a:p>
        </p:txBody>
      </p:sp>
      <p:pic>
        <p:nvPicPr>
          <p:cNvPr id="4" name="Content Placeholder 3"/>
          <p:cNvPicPr>
            <a:picLocks noGrp="1" noChangeAspect="1"/>
          </p:cNvPicPr>
          <p:nvPr>
            <p:ph idx="1"/>
          </p:nvPr>
        </p:nvPicPr>
        <p:blipFill>
          <a:blip r:embed="rId5"/>
          <a:stretch>
            <a:fillRect/>
          </a:stretch>
        </p:blipFill>
        <p:spPr>
          <a:xfrm>
            <a:off x="441272" y="4449630"/>
            <a:ext cx="8229600" cy="1081204"/>
          </a:xfrm>
          <a:prstGeom prst="rect">
            <a:avLst/>
          </a:prstGeom>
        </p:spPr>
      </p:pic>
      <p:sp>
        <p:nvSpPr>
          <p:cNvPr id="3" name="TextBox 2"/>
          <p:cNvSpPr txBox="1"/>
          <p:nvPr/>
        </p:nvSpPr>
        <p:spPr>
          <a:xfrm>
            <a:off x="441272" y="5861957"/>
            <a:ext cx="8392485" cy="461665"/>
          </a:xfrm>
          <a:prstGeom prst="rect">
            <a:avLst/>
          </a:prstGeom>
          <a:noFill/>
        </p:spPr>
        <p:txBody>
          <a:bodyPr wrap="square" rtlCol="0">
            <a:spAutoFit/>
          </a:bodyPr>
          <a:lstStyle/>
          <a:p>
            <a:pPr algn="ctr"/>
            <a:r>
              <a:rPr lang="en-ZW" sz="2400" b="1" dirty="0" smtClean="0"/>
              <a:t>Substantial risk = incidence rate of </a:t>
            </a:r>
            <a:r>
              <a:rPr lang="en-ZW" sz="2400" b="1" u="sng" dirty="0" smtClean="0"/>
              <a:t>&gt;</a:t>
            </a:r>
            <a:r>
              <a:rPr lang="en-ZW" sz="2400" b="1" dirty="0" smtClean="0"/>
              <a:t> 3.0 per 100 person-years</a:t>
            </a:r>
            <a:endParaRPr lang="en-ZW" sz="2400" b="1" dirty="0"/>
          </a:p>
        </p:txBody>
      </p:sp>
    </p:spTree>
    <p:extLst>
      <p:ext uri="{BB962C8B-B14F-4D97-AF65-F5344CB8AC3E}">
        <p14:creationId xmlns:p14="http://schemas.microsoft.com/office/powerpoint/2010/main" val="220221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341002" y="1326826"/>
            <a:ext cx="6712942" cy="5208737"/>
          </a:xfrm>
          <a:prstGeom prst="rect">
            <a:avLst/>
          </a:prstGeom>
        </p:spPr>
      </p:pic>
      <p:sp>
        <p:nvSpPr>
          <p:cNvPr id="12" name="TextBox 11"/>
          <p:cNvSpPr txBox="1"/>
          <p:nvPr/>
        </p:nvSpPr>
        <p:spPr>
          <a:xfrm>
            <a:off x="5910780" y="6488668"/>
            <a:ext cx="3135522" cy="369332"/>
          </a:xfrm>
          <a:prstGeom prst="rect">
            <a:avLst/>
          </a:prstGeom>
          <a:noFill/>
        </p:spPr>
        <p:txBody>
          <a:bodyPr wrap="square" rtlCol="0">
            <a:spAutoFit/>
          </a:bodyPr>
          <a:lstStyle/>
          <a:p>
            <a:pPr algn="r"/>
            <a:r>
              <a:rPr lang="en-US" dirty="0" smtClean="0">
                <a:solidFill>
                  <a:srgbClr val="800000"/>
                </a:solidFill>
                <a:latin typeface="Arial"/>
                <a:cs typeface="Arial"/>
              </a:rPr>
              <a:t>Drake, </a:t>
            </a:r>
            <a:r>
              <a:rPr lang="en-US" i="1" dirty="0" err="1" smtClean="0">
                <a:solidFill>
                  <a:srgbClr val="800000"/>
                </a:solidFill>
                <a:latin typeface="Arial"/>
                <a:cs typeface="Arial"/>
              </a:rPr>
              <a:t>PLoS</a:t>
            </a:r>
            <a:r>
              <a:rPr lang="en-US" i="1" dirty="0" smtClean="0">
                <a:solidFill>
                  <a:srgbClr val="800000"/>
                </a:solidFill>
                <a:latin typeface="Arial"/>
                <a:cs typeface="Arial"/>
              </a:rPr>
              <a:t> Med </a:t>
            </a:r>
            <a:r>
              <a:rPr lang="en-US" dirty="0" smtClean="0">
                <a:solidFill>
                  <a:srgbClr val="800000"/>
                </a:solidFill>
                <a:latin typeface="Arial"/>
                <a:cs typeface="Arial"/>
              </a:rPr>
              <a:t>2014</a:t>
            </a:r>
            <a:endParaRPr lang="en-US" dirty="0">
              <a:solidFill>
                <a:srgbClr val="800000"/>
              </a:solidFill>
              <a:latin typeface="Arial"/>
              <a:cs typeface="Arial"/>
            </a:endParaRPr>
          </a:p>
        </p:txBody>
      </p:sp>
      <p:sp>
        <p:nvSpPr>
          <p:cNvPr id="13" name="TextBox 12"/>
          <p:cNvSpPr txBox="1"/>
          <p:nvPr/>
        </p:nvSpPr>
        <p:spPr>
          <a:xfrm>
            <a:off x="341002" y="126497"/>
            <a:ext cx="8068212" cy="1200329"/>
          </a:xfrm>
          <a:prstGeom prst="rect">
            <a:avLst/>
          </a:prstGeom>
          <a:noFill/>
          <a:ln>
            <a:solidFill>
              <a:schemeClr val="accent1"/>
            </a:solidFill>
          </a:ln>
        </p:spPr>
        <p:txBody>
          <a:bodyPr wrap="square" rtlCol="0">
            <a:spAutoFit/>
          </a:bodyPr>
          <a:lstStyle/>
          <a:p>
            <a:pPr algn="ctr"/>
            <a:r>
              <a:rPr lang="en-US" sz="2400" b="1" u="sng" dirty="0" smtClean="0">
                <a:solidFill>
                  <a:srgbClr val="0070C0"/>
                </a:solidFill>
                <a:latin typeface="Arial"/>
                <a:cs typeface="Arial"/>
              </a:rPr>
              <a:t>Cumulative </a:t>
            </a:r>
            <a:r>
              <a:rPr lang="en-US" sz="2400" b="1" u="sng" dirty="0" smtClean="0">
                <a:solidFill>
                  <a:srgbClr val="0070C0"/>
                </a:solidFill>
                <a:latin typeface="Arial"/>
                <a:cs typeface="Arial"/>
              </a:rPr>
              <a:t>incidence in pregnant/postpartum women: </a:t>
            </a:r>
            <a:endParaRPr lang="en-US" sz="2400" b="1" u="sng" dirty="0" smtClean="0">
              <a:solidFill>
                <a:srgbClr val="0070C0"/>
              </a:solidFill>
              <a:latin typeface="Arial"/>
              <a:cs typeface="Arial"/>
            </a:endParaRPr>
          </a:p>
          <a:p>
            <a:pPr algn="ctr"/>
            <a:r>
              <a:rPr lang="en-US" sz="2400" b="1" dirty="0" smtClean="0">
                <a:solidFill>
                  <a:srgbClr val="0070C0"/>
                </a:solidFill>
                <a:latin typeface="Arial"/>
                <a:cs typeface="Arial"/>
              </a:rPr>
              <a:t>3.8 per 100 person-years  </a:t>
            </a:r>
          </a:p>
          <a:p>
            <a:pPr algn="ctr"/>
            <a:r>
              <a:rPr lang="en-US" sz="2400" b="1" dirty="0" smtClean="0">
                <a:solidFill>
                  <a:srgbClr val="0070C0"/>
                </a:solidFill>
                <a:latin typeface="Arial"/>
                <a:cs typeface="Arial"/>
              </a:rPr>
              <a:t>(95%CI: 3.3–6.1)</a:t>
            </a:r>
            <a:endParaRPr lang="en-US" sz="2400" b="1" dirty="0">
              <a:solidFill>
                <a:srgbClr val="0070C0"/>
              </a:solidFill>
              <a:latin typeface="Arial"/>
              <a:cs typeface="Arial"/>
            </a:endParaRPr>
          </a:p>
        </p:txBody>
      </p:sp>
      <p:sp>
        <p:nvSpPr>
          <p:cNvPr id="5" name="TextBox 4"/>
          <p:cNvSpPr txBox="1"/>
          <p:nvPr/>
        </p:nvSpPr>
        <p:spPr>
          <a:xfrm>
            <a:off x="3463722" y="4965174"/>
            <a:ext cx="3147015" cy="923330"/>
          </a:xfrm>
          <a:prstGeom prst="rect">
            <a:avLst/>
          </a:prstGeom>
          <a:noFill/>
        </p:spPr>
        <p:txBody>
          <a:bodyPr wrap="none" rtlCol="0">
            <a:spAutoFit/>
          </a:bodyPr>
          <a:lstStyle/>
          <a:p>
            <a:r>
              <a:rPr lang="en-US" u="sng" dirty="0" smtClean="0">
                <a:solidFill>
                  <a:schemeClr val="tx2">
                    <a:lumMod val="60000"/>
                    <a:lumOff val="40000"/>
                  </a:schemeClr>
                </a:solidFill>
                <a:latin typeface="Arial"/>
                <a:cs typeface="Arial"/>
              </a:rPr>
              <a:t>In comparison: </a:t>
            </a:r>
          </a:p>
          <a:p>
            <a:r>
              <a:rPr lang="en-US" dirty="0" smtClean="0">
                <a:solidFill>
                  <a:schemeClr val="tx2">
                    <a:lumMod val="60000"/>
                    <a:lumOff val="40000"/>
                  </a:schemeClr>
                </a:solidFill>
                <a:latin typeface="Arial"/>
                <a:cs typeface="Arial"/>
              </a:rPr>
              <a:t>“Key populations” incidence </a:t>
            </a:r>
          </a:p>
          <a:p>
            <a:r>
              <a:rPr lang="en-US" dirty="0" smtClean="0">
                <a:solidFill>
                  <a:schemeClr val="tx2">
                    <a:lumMod val="60000"/>
                    <a:lumOff val="40000"/>
                  </a:schemeClr>
                </a:solidFill>
                <a:latin typeface="Arial"/>
                <a:cs typeface="Arial"/>
              </a:rPr>
              <a:t>2.7-6.1 </a:t>
            </a:r>
            <a:r>
              <a:rPr lang="en-US" dirty="0" smtClean="0">
                <a:solidFill>
                  <a:schemeClr val="tx2">
                    <a:lumMod val="60000"/>
                    <a:lumOff val="40000"/>
                  </a:schemeClr>
                </a:solidFill>
                <a:latin typeface="Arial"/>
                <a:cs typeface="Arial"/>
              </a:rPr>
              <a:t>/</a:t>
            </a:r>
            <a:r>
              <a:rPr lang="en-US" dirty="0" smtClean="0">
                <a:solidFill>
                  <a:schemeClr val="tx2">
                    <a:lumMod val="60000"/>
                    <a:lumOff val="40000"/>
                  </a:schemeClr>
                </a:solidFill>
                <a:latin typeface="Arial"/>
                <a:cs typeface="Arial"/>
              </a:rPr>
              <a:t>100 </a:t>
            </a:r>
            <a:r>
              <a:rPr lang="en-US" dirty="0" smtClean="0">
                <a:solidFill>
                  <a:schemeClr val="tx2">
                    <a:lumMod val="60000"/>
                    <a:lumOff val="40000"/>
                  </a:schemeClr>
                </a:solidFill>
                <a:latin typeface="Arial"/>
                <a:cs typeface="Arial"/>
              </a:rPr>
              <a:t>person-years </a:t>
            </a:r>
          </a:p>
        </p:txBody>
      </p:sp>
    </p:spTree>
    <p:extLst>
      <p:ext uri="{BB962C8B-B14F-4D97-AF65-F5344CB8AC3E}">
        <p14:creationId xmlns:p14="http://schemas.microsoft.com/office/powerpoint/2010/main" val="3780048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984375"/>
          </a:xfrm>
        </p:spPr>
        <p:txBody>
          <a:bodyPr>
            <a:noAutofit/>
          </a:bodyPr>
          <a:lstStyle/>
          <a:p>
            <a:r>
              <a:rPr lang="en-US" sz="3200" i="1" dirty="0" smtClean="0"/>
              <a:t>There </a:t>
            </a:r>
            <a:r>
              <a:rPr lang="en-US" sz="3200" i="1" dirty="0"/>
              <a:t>are currently few interventions being implemented to help women to</a:t>
            </a:r>
            <a:br>
              <a:rPr lang="en-US" sz="3200" i="1" dirty="0"/>
            </a:br>
            <a:r>
              <a:rPr lang="en-US" sz="3200" i="1" dirty="0"/>
              <a:t>remain HIV-free during pregnancy, breastfeeding and beyond. More effort is</a:t>
            </a:r>
            <a:br>
              <a:rPr lang="en-US" sz="3200" i="1" dirty="0"/>
            </a:br>
            <a:r>
              <a:rPr lang="en-US" sz="3200" i="1" dirty="0"/>
              <a:t>needed to address this gap. </a:t>
            </a:r>
            <a:r>
              <a:rPr lang="en-US" sz="3200" i="1" dirty="0" smtClean="0"/>
              <a:t>This </a:t>
            </a:r>
            <a:r>
              <a:rPr lang="en-US" sz="3200" i="1" dirty="0"/>
              <a:t>may be particularly important for adolescent</a:t>
            </a:r>
            <a:br>
              <a:rPr lang="en-US" sz="3200" i="1" dirty="0"/>
            </a:br>
            <a:r>
              <a:rPr lang="en-US" sz="3200" i="1" dirty="0"/>
              <a:t>women, who may have less experience with and information about HIV.</a:t>
            </a:r>
          </a:p>
        </p:txBody>
      </p:sp>
      <p:sp>
        <p:nvSpPr>
          <p:cNvPr id="5" name="Subtitle 4"/>
          <p:cNvSpPr>
            <a:spLocks noGrp="1"/>
          </p:cNvSpPr>
          <p:nvPr>
            <p:ph type="subTitle" idx="1"/>
          </p:nvPr>
        </p:nvSpPr>
        <p:spPr>
          <a:xfrm>
            <a:off x="1371600" y="5656520"/>
            <a:ext cx="6400800" cy="637953"/>
          </a:xfrm>
        </p:spPr>
        <p:txBody>
          <a:bodyPr/>
          <a:lstStyle/>
          <a:p>
            <a:r>
              <a:rPr lang="en-US" dirty="0" smtClean="0"/>
              <a:t>UNAIDS Gap Report 2014</a:t>
            </a:r>
            <a:endParaRPr lang="en-US" dirty="0"/>
          </a:p>
        </p:txBody>
      </p:sp>
    </p:spTree>
    <p:extLst>
      <p:ext uri="{BB962C8B-B14F-4D97-AF65-F5344CB8AC3E}">
        <p14:creationId xmlns:p14="http://schemas.microsoft.com/office/powerpoint/2010/main" val="229027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1756"/>
            <a:ext cx="8229600" cy="956930"/>
          </a:xfrm>
        </p:spPr>
        <p:txBody>
          <a:bodyPr>
            <a:normAutofit/>
          </a:bodyPr>
          <a:lstStyle/>
          <a:p>
            <a:r>
              <a:rPr lang="en-US" sz="4000" dirty="0" smtClean="0">
                <a:latin typeface="Arial"/>
                <a:cs typeface="Arial"/>
              </a:rPr>
              <a:t>Primary Objectives</a:t>
            </a:r>
            <a:endParaRPr lang="en-US" sz="4000" dirty="0">
              <a:latin typeface="Arial"/>
              <a:cs typeface="Arial"/>
            </a:endParaRPr>
          </a:p>
        </p:txBody>
      </p:sp>
      <p:sp>
        <p:nvSpPr>
          <p:cNvPr id="3" name="Content Placeholder 2"/>
          <p:cNvSpPr>
            <a:spLocks noGrp="1"/>
          </p:cNvSpPr>
          <p:nvPr>
            <p:ph idx="1"/>
          </p:nvPr>
        </p:nvSpPr>
        <p:spPr>
          <a:xfrm>
            <a:off x="457200" y="1790163"/>
            <a:ext cx="8229600" cy="3515933"/>
          </a:xfrm>
        </p:spPr>
        <p:txBody>
          <a:bodyPr>
            <a:normAutofit lnSpcReduction="10000"/>
          </a:bodyPr>
          <a:lstStyle/>
          <a:p>
            <a:pPr lvl="0"/>
            <a:r>
              <a:rPr lang="en-US" sz="2800" dirty="0">
                <a:latin typeface="Arial" charset="0"/>
                <a:ea typeface="Arial" charset="0"/>
                <a:cs typeface="Arial" charset="0"/>
              </a:rPr>
              <a:t>To characterize </a:t>
            </a:r>
            <a:r>
              <a:rPr lang="en-US" sz="2800" dirty="0" err="1">
                <a:latin typeface="Arial" charset="0"/>
                <a:ea typeface="Arial" charset="0"/>
                <a:cs typeface="Arial" charset="0"/>
              </a:rPr>
              <a:t>PrEP</a:t>
            </a:r>
            <a:r>
              <a:rPr lang="en-US" sz="2800" dirty="0">
                <a:latin typeface="Arial" charset="0"/>
                <a:ea typeface="Arial" charset="0"/>
                <a:cs typeface="Arial" charset="0"/>
              </a:rPr>
              <a:t> adherence among HIV-uninfected </a:t>
            </a:r>
            <a:r>
              <a:rPr lang="en-US" sz="2800" dirty="0" smtClean="0">
                <a:latin typeface="Arial" charset="0"/>
                <a:ea typeface="Arial" charset="0"/>
                <a:cs typeface="Arial" charset="0"/>
              </a:rPr>
              <a:t>women aged </a:t>
            </a:r>
            <a:r>
              <a:rPr lang="en-US" sz="2800" dirty="0">
                <a:latin typeface="Arial" charset="0"/>
                <a:ea typeface="Arial" charset="0"/>
                <a:cs typeface="Arial" charset="0"/>
              </a:rPr>
              <a:t>16-24 </a:t>
            </a:r>
            <a:r>
              <a:rPr lang="en-US" sz="2800" dirty="0" smtClean="0">
                <a:latin typeface="Arial" charset="0"/>
                <a:ea typeface="Arial" charset="0"/>
                <a:cs typeface="Arial" charset="0"/>
              </a:rPr>
              <a:t>years </a:t>
            </a:r>
            <a:r>
              <a:rPr lang="en-US" sz="2800" dirty="0">
                <a:latin typeface="Arial" charset="0"/>
                <a:ea typeface="Arial" charset="0"/>
                <a:cs typeface="Arial" charset="0"/>
              </a:rPr>
              <a:t>who initiate once-daily </a:t>
            </a:r>
            <a:r>
              <a:rPr lang="en-US" sz="2800" dirty="0" smtClean="0">
                <a:latin typeface="Arial" charset="0"/>
                <a:ea typeface="Arial" charset="0"/>
                <a:cs typeface="Arial" charset="0"/>
              </a:rPr>
              <a:t>TDF-FTC from &lt;32 </a:t>
            </a:r>
            <a:r>
              <a:rPr lang="en-US" sz="2800" dirty="0">
                <a:latin typeface="Arial" charset="0"/>
                <a:ea typeface="Arial" charset="0"/>
                <a:cs typeface="Arial" charset="0"/>
              </a:rPr>
              <a:t>weeks </a:t>
            </a:r>
            <a:r>
              <a:rPr lang="en-US" sz="2800" dirty="0" smtClean="0">
                <a:latin typeface="Arial" charset="0"/>
                <a:ea typeface="Arial" charset="0"/>
                <a:cs typeface="Arial" charset="0"/>
              </a:rPr>
              <a:t>to </a:t>
            </a:r>
            <a:r>
              <a:rPr lang="en-US" sz="2800" dirty="0">
                <a:latin typeface="Arial" charset="0"/>
                <a:ea typeface="Arial" charset="0"/>
                <a:cs typeface="Arial" charset="0"/>
              </a:rPr>
              <a:t>6 months </a:t>
            </a:r>
            <a:r>
              <a:rPr lang="en-US" sz="2800" dirty="0" smtClean="0">
                <a:latin typeface="Arial" charset="0"/>
                <a:ea typeface="Arial" charset="0"/>
                <a:cs typeface="Arial" charset="0"/>
              </a:rPr>
              <a:t>postpartum</a:t>
            </a:r>
            <a:endParaRPr lang="en-ZW" sz="2800" dirty="0">
              <a:latin typeface="Arial" charset="0"/>
              <a:ea typeface="Arial" charset="0"/>
              <a:cs typeface="Arial" charset="0"/>
            </a:endParaRPr>
          </a:p>
          <a:p>
            <a:pPr lvl="0"/>
            <a:r>
              <a:rPr lang="en-US" sz="2800" dirty="0">
                <a:latin typeface="Arial" charset="0"/>
                <a:ea typeface="Arial" charset="0"/>
                <a:cs typeface="Arial" charset="0"/>
              </a:rPr>
              <a:t>To compare maternal and infant adverse events (including pregnancy outcomes) between women who initiate </a:t>
            </a:r>
            <a:r>
              <a:rPr lang="en-US" sz="2800" dirty="0" err="1">
                <a:latin typeface="Arial" charset="0"/>
                <a:ea typeface="Arial" charset="0"/>
                <a:cs typeface="Arial" charset="0"/>
              </a:rPr>
              <a:t>PrEP</a:t>
            </a:r>
            <a:r>
              <a:rPr lang="en-US" sz="2800" dirty="0">
                <a:latin typeface="Arial" charset="0"/>
                <a:ea typeface="Arial" charset="0"/>
                <a:cs typeface="Arial" charset="0"/>
              </a:rPr>
              <a:t> and </a:t>
            </a:r>
            <a:r>
              <a:rPr lang="en-US" sz="2800" dirty="0" smtClean="0">
                <a:latin typeface="Arial" charset="0"/>
                <a:ea typeface="Arial" charset="0"/>
                <a:cs typeface="Arial" charset="0"/>
              </a:rPr>
              <a:t>those who </a:t>
            </a:r>
            <a:r>
              <a:rPr lang="en-US" sz="2800" dirty="0">
                <a:latin typeface="Arial" charset="0"/>
                <a:ea typeface="Arial" charset="0"/>
                <a:cs typeface="Arial" charset="0"/>
              </a:rPr>
              <a:t>decline </a:t>
            </a:r>
            <a:r>
              <a:rPr lang="en-US" sz="2800" dirty="0" err="1" smtClean="0">
                <a:latin typeface="Arial" charset="0"/>
                <a:ea typeface="Arial" charset="0"/>
                <a:cs typeface="Arial" charset="0"/>
              </a:rPr>
              <a:t>PrEP</a:t>
            </a:r>
            <a:endParaRPr lang="en-ZW" sz="2800" dirty="0">
              <a:latin typeface="Arial" charset="0"/>
              <a:ea typeface="Arial" charset="0"/>
              <a:cs typeface="Arial" charset="0"/>
            </a:endParaRPr>
          </a:p>
        </p:txBody>
      </p:sp>
    </p:spTree>
    <p:extLst>
      <p:ext uri="{BB962C8B-B14F-4D97-AF65-F5344CB8AC3E}">
        <p14:creationId xmlns:p14="http://schemas.microsoft.com/office/powerpoint/2010/main" val="76046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6366" y="178507"/>
            <a:ext cx="8229600" cy="1020726"/>
          </a:xfrm>
        </p:spPr>
        <p:txBody>
          <a:bodyPr>
            <a:normAutofit/>
          </a:bodyPr>
          <a:lstStyle/>
          <a:p>
            <a:r>
              <a:rPr lang="en-US" sz="4000" dirty="0" smtClean="0">
                <a:latin typeface="Arial"/>
                <a:cs typeface="Arial"/>
              </a:rPr>
              <a:t>Secondary Objectives</a:t>
            </a:r>
            <a:endParaRPr lang="en-US" sz="4000" dirty="0">
              <a:latin typeface="Arial"/>
              <a:cs typeface="Arial"/>
            </a:endParaRPr>
          </a:p>
        </p:txBody>
      </p:sp>
      <p:sp>
        <p:nvSpPr>
          <p:cNvPr id="3" name="Content Placeholder 2"/>
          <p:cNvSpPr>
            <a:spLocks noGrp="1"/>
          </p:cNvSpPr>
          <p:nvPr>
            <p:ph idx="1"/>
          </p:nvPr>
        </p:nvSpPr>
        <p:spPr>
          <a:xfrm>
            <a:off x="141668" y="1534083"/>
            <a:ext cx="9002332" cy="5645888"/>
          </a:xfrm>
        </p:spPr>
        <p:txBody>
          <a:bodyPr>
            <a:normAutofit/>
          </a:bodyPr>
          <a:lstStyle/>
          <a:p>
            <a:pPr lvl="0"/>
            <a:r>
              <a:rPr lang="en-US" sz="2800" dirty="0">
                <a:latin typeface="Arial" charset="0"/>
                <a:ea typeface="Arial" charset="0"/>
                <a:cs typeface="Arial" charset="0"/>
              </a:rPr>
              <a:t>To identify individual, social, and structural barriers and facilitators to </a:t>
            </a:r>
            <a:r>
              <a:rPr lang="en-US" sz="2800" dirty="0" err="1">
                <a:latin typeface="Arial" charset="0"/>
                <a:ea typeface="Arial" charset="0"/>
                <a:cs typeface="Arial" charset="0"/>
              </a:rPr>
              <a:t>PrEP</a:t>
            </a:r>
            <a:r>
              <a:rPr lang="en-US" sz="2800" dirty="0">
                <a:latin typeface="Arial" charset="0"/>
                <a:ea typeface="Arial" charset="0"/>
                <a:cs typeface="Arial" charset="0"/>
              </a:rPr>
              <a:t> uptake during </a:t>
            </a:r>
            <a:r>
              <a:rPr lang="en-US" sz="2800" dirty="0" smtClean="0">
                <a:latin typeface="Arial" charset="0"/>
                <a:ea typeface="Arial" charset="0"/>
                <a:cs typeface="Arial" charset="0"/>
              </a:rPr>
              <a:t>pregnancy</a:t>
            </a:r>
          </a:p>
          <a:p>
            <a:pPr lvl="0"/>
            <a:r>
              <a:rPr lang="en-US" sz="2800" dirty="0" smtClean="0">
                <a:latin typeface="Arial" charset="0"/>
                <a:ea typeface="Arial" charset="0"/>
                <a:cs typeface="Arial" charset="0"/>
              </a:rPr>
              <a:t>To </a:t>
            </a:r>
            <a:r>
              <a:rPr lang="en-US" sz="2800" dirty="0">
                <a:latin typeface="Arial" charset="0"/>
                <a:ea typeface="Arial" charset="0"/>
                <a:cs typeface="Arial" charset="0"/>
              </a:rPr>
              <a:t>compare reported sexual risk behavior and incidence of sexually transmitted </a:t>
            </a:r>
            <a:r>
              <a:rPr lang="en-US" sz="2800" dirty="0" smtClean="0">
                <a:latin typeface="Arial" charset="0"/>
                <a:ea typeface="Arial" charset="0"/>
                <a:cs typeface="Arial" charset="0"/>
              </a:rPr>
              <a:t>infections between the </a:t>
            </a:r>
            <a:r>
              <a:rPr lang="en-US" sz="2800" dirty="0" err="1" smtClean="0">
                <a:latin typeface="Arial" charset="0"/>
                <a:ea typeface="Arial" charset="0"/>
                <a:cs typeface="Arial" charset="0"/>
              </a:rPr>
              <a:t>PrEP</a:t>
            </a:r>
            <a:r>
              <a:rPr lang="en-US" sz="2800" dirty="0" smtClean="0">
                <a:latin typeface="Arial" charset="0"/>
                <a:ea typeface="Arial" charset="0"/>
                <a:cs typeface="Arial" charset="0"/>
              </a:rPr>
              <a:t> and non-</a:t>
            </a:r>
            <a:r>
              <a:rPr lang="en-US" sz="2800" dirty="0" err="1" smtClean="0">
                <a:latin typeface="Arial" charset="0"/>
                <a:ea typeface="Arial" charset="0"/>
                <a:cs typeface="Arial" charset="0"/>
              </a:rPr>
              <a:t>PrEP</a:t>
            </a:r>
            <a:r>
              <a:rPr lang="en-US" sz="2800" dirty="0" smtClean="0">
                <a:latin typeface="Arial" charset="0"/>
                <a:ea typeface="Arial" charset="0"/>
                <a:cs typeface="Arial" charset="0"/>
              </a:rPr>
              <a:t> cohorts</a:t>
            </a:r>
          </a:p>
          <a:p>
            <a:pPr lvl="0"/>
            <a:r>
              <a:rPr lang="en-US" sz="2800" dirty="0" smtClean="0">
                <a:latin typeface="Arial" charset="0"/>
                <a:ea typeface="Arial" charset="0"/>
                <a:cs typeface="Arial" charset="0"/>
              </a:rPr>
              <a:t>To </a:t>
            </a:r>
            <a:r>
              <a:rPr lang="en-US" sz="2800" dirty="0">
                <a:latin typeface="Arial" charset="0"/>
                <a:ea typeface="Arial" charset="0"/>
                <a:cs typeface="Arial" charset="0"/>
              </a:rPr>
              <a:t>compare HIV incidence in women </a:t>
            </a:r>
            <a:r>
              <a:rPr lang="en-US" sz="2800" dirty="0" smtClean="0">
                <a:latin typeface="Arial" charset="0"/>
                <a:ea typeface="Arial" charset="0"/>
                <a:cs typeface="Arial" charset="0"/>
              </a:rPr>
              <a:t>between the two cohorts</a:t>
            </a:r>
            <a:endParaRPr lang="en-ZW" sz="2800" dirty="0">
              <a:latin typeface="Arial" charset="0"/>
              <a:ea typeface="Arial" charset="0"/>
              <a:cs typeface="Arial" charset="0"/>
            </a:endParaRPr>
          </a:p>
          <a:p>
            <a:pPr lvl="0"/>
            <a:r>
              <a:rPr lang="en-US" sz="2800" dirty="0">
                <a:latin typeface="Arial" charset="0"/>
                <a:ea typeface="Arial" charset="0"/>
                <a:cs typeface="Arial" charset="0"/>
              </a:rPr>
              <a:t>To compare </a:t>
            </a:r>
            <a:r>
              <a:rPr lang="en-US" sz="2800" dirty="0" smtClean="0">
                <a:latin typeface="Arial" charset="0"/>
                <a:ea typeface="Arial" charset="0"/>
                <a:cs typeface="Arial" charset="0"/>
              </a:rPr>
              <a:t>HIV </a:t>
            </a:r>
            <a:r>
              <a:rPr lang="en-US" sz="2800" dirty="0">
                <a:latin typeface="Arial" charset="0"/>
                <a:ea typeface="Arial" charset="0"/>
                <a:cs typeface="Arial" charset="0"/>
              </a:rPr>
              <a:t>drug resistance </a:t>
            </a:r>
            <a:r>
              <a:rPr lang="en-US" sz="2800" dirty="0" smtClean="0">
                <a:latin typeface="Arial" charset="0"/>
                <a:ea typeface="Arial" charset="0"/>
                <a:cs typeface="Arial" charset="0"/>
              </a:rPr>
              <a:t>in HIV-infected mothers </a:t>
            </a:r>
            <a:r>
              <a:rPr lang="en-US" sz="2800" dirty="0">
                <a:latin typeface="Arial" charset="0"/>
                <a:ea typeface="Arial" charset="0"/>
                <a:cs typeface="Arial" charset="0"/>
              </a:rPr>
              <a:t>and infants </a:t>
            </a:r>
            <a:r>
              <a:rPr lang="en-US" sz="2800" dirty="0" smtClean="0">
                <a:latin typeface="Arial" charset="0"/>
                <a:ea typeface="Arial" charset="0"/>
                <a:cs typeface="Arial" charset="0"/>
              </a:rPr>
              <a:t>from the two cohorts</a:t>
            </a:r>
            <a:endParaRPr lang="en-ZW" sz="2800" dirty="0">
              <a:latin typeface="Arial" charset="0"/>
              <a:ea typeface="Arial" charset="0"/>
              <a:cs typeface="Arial" charset="0"/>
            </a:endParaRPr>
          </a:p>
        </p:txBody>
      </p:sp>
    </p:spTree>
    <p:extLst>
      <p:ext uri="{BB962C8B-B14F-4D97-AF65-F5344CB8AC3E}">
        <p14:creationId xmlns:p14="http://schemas.microsoft.com/office/powerpoint/2010/main" val="1525030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418471" y="866059"/>
            <a:ext cx="6627820" cy="5991941"/>
          </a:xfrm>
          <a:prstGeom prst="rect">
            <a:avLst/>
          </a:prstGeom>
          <a:effectLst/>
        </p:spPr>
      </p:pic>
      <p:sp>
        <p:nvSpPr>
          <p:cNvPr id="3" name="Rectangle 2"/>
          <p:cNvSpPr/>
          <p:nvPr/>
        </p:nvSpPr>
        <p:spPr>
          <a:xfrm>
            <a:off x="1052247" y="158173"/>
            <a:ext cx="6914846" cy="707886"/>
          </a:xfrm>
          <a:prstGeom prst="rect">
            <a:avLst/>
          </a:prstGeom>
        </p:spPr>
        <p:txBody>
          <a:bodyPr wrap="square">
            <a:spAutoFit/>
          </a:bodyPr>
          <a:lstStyle/>
          <a:p>
            <a:pPr algn="ctr"/>
            <a:r>
              <a:rPr lang="en-US" sz="4000" dirty="0" smtClean="0">
                <a:latin typeface="Arial"/>
                <a:cs typeface="Arial"/>
              </a:rPr>
              <a:t>Cohort component</a:t>
            </a:r>
            <a:endParaRPr lang="en-US" sz="4000" dirty="0"/>
          </a:p>
        </p:txBody>
      </p:sp>
    </p:spTree>
    <p:extLst>
      <p:ext uri="{BB962C8B-B14F-4D97-AF65-F5344CB8AC3E}">
        <p14:creationId xmlns:p14="http://schemas.microsoft.com/office/powerpoint/2010/main" val="319553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596"/>
            <a:ext cx="8229600" cy="1143000"/>
          </a:xfrm>
        </p:spPr>
        <p:txBody>
          <a:bodyPr>
            <a:normAutofit/>
          </a:bodyPr>
          <a:lstStyle/>
          <a:p>
            <a:r>
              <a:rPr lang="en-US" sz="4000" dirty="0" smtClean="0">
                <a:latin typeface="Arial"/>
                <a:cs typeface="Arial"/>
              </a:rPr>
              <a:t>Study endpoints</a:t>
            </a:r>
            <a:endParaRPr lang="en-US" sz="4000" dirty="0">
              <a:latin typeface="Arial"/>
              <a:cs typeface="Arial"/>
            </a:endParaRPr>
          </a:p>
        </p:txBody>
      </p:sp>
      <p:sp>
        <p:nvSpPr>
          <p:cNvPr id="3" name="Content Placeholder 2"/>
          <p:cNvSpPr>
            <a:spLocks noGrp="1"/>
          </p:cNvSpPr>
          <p:nvPr>
            <p:ph idx="1"/>
          </p:nvPr>
        </p:nvSpPr>
        <p:spPr>
          <a:xfrm>
            <a:off x="192437" y="1411044"/>
            <a:ext cx="8826477" cy="5372527"/>
          </a:xfrm>
        </p:spPr>
        <p:txBody>
          <a:bodyPr>
            <a:normAutofit fontScale="92500"/>
          </a:bodyPr>
          <a:lstStyle/>
          <a:p>
            <a:r>
              <a:rPr lang="en-US" sz="2500" b="1" dirty="0" smtClean="0">
                <a:latin typeface="Arial" charset="0"/>
                <a:ea typeface="Arial" charset="0"/>
                <a:cs typeface="Arial" charset="0"/>
              </a:rPr>
              <a:t>Adherence</a:t>
            </a:r>
          </a:p>
          <a:p>
            <a:pPr lvl="1"/>
            <a:r>
              <a:rPr lang="en-US" sz="2500" dirty="0" err="1" smtClean="0">
                <a:latin typeface="Arial" charset="0"/>
                <a:ea typeface="Arial" charset="0"/>
                <a:cs typeface="Arial" charset="0"/>
              </a:rPr>
              <a:t>Tenofovir</a:t>
            </a:r>
            <a:r>
              <a:rPr lang="en-US" sz="2500" dirty="0" smtClean="0">
                <a:latin typeface="Arial" charset="0"/>
                <a:ea typeface="Arial" charset="0"/>
                <a:cs typeface="Arial" charset="0"/>
              </a:rPr>
              <a:t> </a:t>
            </a:r>
            <a:r>
              <a:rPr lang="en-US" sz="2500" dirty="0" err="1" smtClean="0">
                <a:latin typeface="Arial" charset="0"/>
                <a:ea typeface="Arial" charset="0"/>
                <a:cs typeface="Arial" charset="0"/>
              </a:rPr>
              <a:t>disoproxil</a:t>
            </a:r>
            <a:r>
              <a:rPr lang="en-US" sz="2500" dirty="0" smtClean="0">
                <a:latin typeface="Arial" charset="0"/>
                <a:ea typeface="Arial" charset="0"/>
                <a:cs typeface="Arial" charset="0"/>
              </a:rPr>
              <a:t> </a:t>
            </a:r>
            <a:r>
              <a:rPr lang="en-US" sz="2500" dirty="0" err="1" smtClean="0">
                <a:latin typeface="Arial" charset="0"/>
                <a:ea typeface="Arial" charset="0"/>
                <a:cs typeface="Arial" charset="0"/>
              </a:rPr>
              <a:t>fumarate</a:t>
            </a:r>
            <a:r>
              <a:rPr lang="en-US" sz="2500" dirty="0" smtClean="0">
                <a:latin typeface="Arial" charset="0"/>
                <a:ea typeface="Arial" charset="0"/>
                <a:cs typeface="Arial" charset="0"/>
              </a:rPr>
              <a:t>-diphosphate (TFV-DP) levels measured through dried blood spots. </a:t>
            </a:r>
          </a:p>
          <a:p>
            <a:r>
              <a:rPr lang="en-US" sz="2500" b="1" dirty="0" smtClean="0">
                <a:latin typeface="Arial" charset="0"/>
                <a:ea typeface="Arial" charset="0"/>
                <a:cs typeface="Arial" charset="0"/>
              </a:rPr>
              <a:t>Safety (maternal and infant)</a:t>
            </a:r>
          </a:p>
          <a:p>
            <a:pPr lvl="1"/>
            <a:r>
              <a:rPr lang="en-US" sz="2500" dirty="0" smtClean="0">
                <a:latin typeface="Arial" charset="0"/>
                <a:ea typeface="Arial" charset="0"/>
                <a:cs typeface="Arial" charset="0"/>
              </a:rPr>
              <a:t>Adverse pregnancy outcomes will include a composite  of the following:</a:t>
            </a:r>
            <a:endParaRPr lang="en-ZW" sz="2500" dirty="0" smtClean="0">
              <a:latin typeface="Arial" charset="0"/>
              <a:ea typeface="Arial" charset="0"/>
              <a:cs typeface="Arial" charset="0"/>
            </a:endParaRPr>
          </a:p>
          <a:p>
            <a:pPr lvl="2"/>
            <a:r>
              <a:rPr lang="en-US" sz="2500" dirty="0" smtClean="0">
                <a:latin typeface="Arial" charset="0"/>
                <a:ea typeface="Arial" charset="0"/>
                <a:cs typeface="Arial" charset="0"/>
              </a:rPr>
              <a:t>Stillbirth</a:t>
            </a:r>
            <a:endParaRPr lang="en-ZW" sz="2500" dirty="0" smtClean="0">
              <a:latin typeface="Arial" charset="0"/>
              <a:ea typeface="Arial" charset="0"/>
              <a:cs typeface="Arial" charset="0"/>
            </a:endParaRPr>
          </a:p>
          <a:p>
            <a:pPr lvl="2"/>
            <a:r>
              <a:rPr lang="en-US" sz="2500" dirty="0" err="1" smtClean="0">
                <a:latin typeface="Arial" charset="0"/>
                <a:ea typeface="Arial" charset="0"/>
                <a:cs typeface="Arial" charset="0"/>
              </a:rPr>
              <a:t>Birthweight</a:t>
            </a:r>
            <a:r>
              <a:rPr lang="en-US" sz="2500" dirty="0" smtClean="0">
                <a:latin typeface="Arial" charset="0"/>
                <a:ea typeface="Arial" charset="0"/>
                <a:cs typeface="Arial" charset="0"/>
              </a:rPr>
              <a:t> &lt;2500 g</a:t>
            </a:r>
            <a:endParaRPr lang="en-ZW" sz="2500" dirty="0" smtClean="0">
              <a:latin typeface="Arial" charset="0"/>
              <a:ea typeface="Arial" charset="0"/>
              <a:cs typeface="Arial" charset="0"/>
            </a:endParaRPr>
          </a:p>
          <a:p>
            <a:pPr lvl="2"/>
            <a:r>
              <a:rPr lang="en-US" sz="2500" dirty="0" smtClean="0">
                <a:latin typeface="Arial" charset="0"/>
                <a:ea typeface="Arial" charset="0"/>
                <a:cs typeface="Arial" charset="0"/>
              </a:rPr>
              <a:t>Preterm delivery of less than 37 weeks gestation</a:t>
            </a:r>
            <a:endParaRPr lang="en-ZW" sz="2500" dirty="0" smtClean="0">
              <a:latin typeface="Arial" charset="0"/>
              <a:ea typeface="Arial" charset="0"/>
              <a:cs typeface="Arial" charset="0"/>
            </a:endParaRPr>
          </a:p>
          <a:p>
            <a:pPr lvl="1"/>
            <a:r>
              <a:rPr lang="en-US" sz="2500" dirty="0" smtClean="0">
                <a:latin typeface="Arial" charset="0"/>
                <a:ea typeface="Arial" charset="0"/>
                <a:cs typeface="Arial" charset="0"/>
              </a:rPr>
              <a:t>Maternal AE outcome will be a composite of the following:</a:t>
            </a:r>
            <a:endParaRPr lang="en-ZW" sz="2500" dirty="0" smtClean="0">
              <a:latin typeface="Arial" charset="0"/>
              <a:ea typeface="Arial" charset="0"/>
              <a:cs typeface="Arial" charset="0"/>
            </a:endParaRPr>
          </a:p>
          <a:p>
            <a:pPr lvl="2"/>
            <a:r>
              <a:rPr lang="en-US" sz="2500" dirty="0" smtClean="0">
                <a:latin typeface="Arial" charset="0"/>
                <a:ea typeface="Arial" charset="0"/>
                <a:cs typeface="Arial" charset="0"/>
              </a:rPr>
              <a:t>Grade 3 or higher signs and symptoms</a:t>
            </a:r>
            <a:endParaRPr lang="en-ZW" sz="2500" dirty="0" smtClean="0">
              <a:latin typeface="Arial" charset="0"/>
              <a:ea typeface="Arial" charset="0"/>
              <a:cs typeface="Arial" charset="0"/>
            </a:endParaRPr>
          </a:p>
          <a:p>
            <a:pPr lvl="2"/>
            <a:r>
              <a:rPr lang="en-US" sz="2500" dirty="0" smtClean="0">
                <a:latin typeface="Arial" charset="0"/>
                <a:ea typeface="Arial" charset="0"/>
                <a:cs typeface="Arial" charset="0"/>
              </a:rPr>
              <a:t>Grade 2 or higher chemistry abnormalities</a:t>
            </a:r>
            <a:endParaRPr lang="en-ZW" sz="2500" dirty="0" smtClean="0">
              <a:latin typeface="Arial" charset="0"/>
              <a:ea typeface="Arial" charset="0"/>
              <a:cs typeface="Arial" charset="0"/>
            </a:endParaRPr>
          </a:p>
          <a:p>
            <a:pPr lvl="2"/>
            <a:r>
              <a:rPr lang="en-US" sz="2500" dirty="0" smtClean="0">
                <a:latin typeface="Arial" charset="0"/>
                <a:ea typeface="Arial" charset="0"/>
                <a:cs typeface="Arial" charset="0"/>
              </a:rPr>
              <a:t>Grade 3 or higher pregnancy-related diagnosis </a:t>
            </a:r>
            <a:endParaRPr lang="en-ZW" sz="2500" dirty="0" smtClean="0">
              <a:latin typeface="Arial" charset="0"/>
              <a:ea typeface="Arial" charset="0"/>
              <a:cs typeface="Arial" charset="0"/>
            </a:endParaRPr>
          </a:p>
          <a:p>
            <a:pPr marL="0" indent="0">
              <a:buNone/>
            </a:pPr>
            <a:endParaRPr lang="en-US" dirty="0">
              <a:solidFill>
                <a:srgbClr val="FF0000"/>
              </a:solidFill>
              <a:latin typeface="Arial" charset="0"/>
              <a:ea typeface="Arial" charset="0"/>
              <a:cs typeface="Arial" charset="0"/>
            </a:endParaRPr>
          </a:p>
        </p:txBody>
      </p:sp>
      <p:sp>
        <p:nvSpPr>
          <p:cNvPr id="4" name="Rectangle 3"/>
          <p:cNvSpPr/>
          <p:nvPr/>
        </p:nvSpPr>
        <p:spPr>
          <a:xfrm>
            <a:off x="192437" y="1411044"/>
            <a:ext cx="8826477" cy="1152542"/>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W"/>
          </a:p>
        </p:txBody>
      </p:sp>
      <p:sp>
        <p:nvSpPr>
          <p:cNvPr id="5" name="Cloud Callout 4"/>
          <p:cNvSpPr/>
          <p:nvPr/>
        </p:nvSpPr>
        <p:spPr>
          <a:xfrm>
            <a:off x="6449786" y="152596"/>
            <a:ext cx="2569128" cy="1143000"/>
          </a:xfrm>
          <a:prstGeom prst="cloudCallout">
            <a:avLst>
              <a:gd name="adj1" fmla="val -21627"/>
              <a:gd name="adj2" fmla="val 93929"/>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W" sz="2400" b="1" dirty="0" smtClean="0">
                <a:solidFill>
                  <a:schemeClr val="tx1"/>
                </a:solidFill>
              </a:rPr>
              <a:t>Pregnancy?</a:t>
            </a:r>
            <a:endParaRPr lang="en-ZW" sz="2400" b="1" dirty="0">
              <a:solidFill>
                <a:schemeClr val="tx1"/>
              </a:solidFill>
            </a:endParaRPr>
          </a:p>
        </p:txBody>
      </p:sp>
    </p:spTree>
    <p:extLst>
      <p:ext uri="{BB962C8B-B14F-4D97-AF65-F5344CB8AC3E}">
        <p14:creationId xmlns:p14="http://schemas.microsoft.com/office/powerpoint/2010/main" val="25432068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r="2166" b="2437"/>
          <a:stretch/>
        </p:blipFill>
        <p:spPr bwMode="auto">
          <a:xfrm>
            <a:off x="2678806" y="161254"/>
            <a:ext cx="4971388" cy="6696746"/>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2343955" y="0"/>
            <a:ext cx="3876541" cy="2215166"/>
          </a:xfrm>
          <a:prstGeom prst="rect">
            <a:avLst/>
          </a:prstGeom>
          <a:noFill/>
          <a:ln w="381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4236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732</TotalTime>
  <Words>570</Words>
  <Application>Microsoft Office PowerPoint</Application>
  <PresentationFormat>On-screen Show (4:3)</PresentationFormat>
  <Paragraphs>50</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IMPAACT 2009  Pharmacokinetics, Feasibility, Acceptability, and Safety of Oral Pre-Exposure Prophylaxis for Primary HIV Prevention during Pregnancy and Breast Feeding in Adolescents and Young Women</vt:lpstr>
      <vt:lpstr>PrEP WHO guidelines</vt:lpstr>
      <vt:lpstr>PowerPoint Presentation</vt:lpstr>
      <vt:lpstr>There are currently few interventions being implemented to help women to remain HIV-free during pregnancy, breastfeeding and beyond. More effort is needed to address this gap. This may be particularly important for adolescent women, who may have less experience with and information about HIV.</vt:lpstr>
      <vt:lpstr>Primary Objectives</vt:lpstr>
      <vt:lpstr>Secondary Objectives</vt:lpstr>
      <vt:lpstr>PowerPoint Presentation</vt:lpstr>
      <vt:lpstr>Study endpoints</vt:lpstr>
      <vt:lpstr>PowerPoint Presentation</vt:lpstr>
    </vt:vector>
  </TitlesOfParts>
  <Company>Centre for Infectious Disease Research in Zambia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Acceptability, and Safety of Oral Pre-Exposure Prophylaxis for Primary HIV Prevention during Pregnancy and Breast Feeding in Adolescents and Young Women</dc:title>
  <dc:creator>Benjamin Chi</dc:creator>
  <cp:lastModifiedBy>Lynda Stranix</cp:lastModifiedBy>
  <cp:revision>84</cp:revision>
  <dcterms:created xsi:type="dcterms:W3CDTF">2014-11-27T07:27:55Z</dcterms:created>
  <dcterms:modified xsi:type="dcterms:W3CDTF">2016-04-07T10:58:32Z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