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92" r:id="rId2"/>
    <p:sldId id="287" r:id="rId3"/>
    <p:sldId id="296" r:id="rId4"/>
    <p:sldId id="303" r:id="rId5"/>
    <p:sldId id="297" r:id="rId6"/>
    <p:sldId id="289" r:id="rId7"/>
    <p:sldId id="290" r:id="rId8"/>
    <p:sldId id="298" r:id="rId9"/>
    <p:sldId id="299" r:id="rId10"/>
    <p:sldId id="285" r:id="rId11"/>
    <p:sldId id="300" r:id="rId12"/>
    <p:sldId id="301" r:id="rId13"/>
    <p:sldId id="302" r:id="rId14"/>
    <p:sldId id="295" r:id="rId15"/>
    <p:sldId id="306" r:id="rId16"/>
    <p:sldId id="30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00C3F-AD43-4472-8A42-BCC7BB00E8CA}" type="datetimeFigureOut">
              <a:rPr lang="en-ZW" smtClean="0"/>
              <a:pPr/>
              <a:t>4/4/2016</a:t>
            </a:fld>
            <a:endParaRPr lang="en-Z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3357F-4DAD-48CF-8E4B-0E5A0A909EBA}" type="slidenum">
              <a:rPr lang="en-ZW" smtClean="0"/>
              <a:pPr/>
              <a:t>‹#›</a:t>
            </a:fld>
            <a:endParaRPr lang="en-Z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W" dirty="0" smtClean="0"/>
              <a:t>Occupation: Formally employed – 32, Self employed – 25, Unemployed</a:t>
            </a:r>
            <a:r>
              <a:rPr lang="en-ZW" baseline="0" dirty="0" smtClean="0"/>
              <a:t> – 33</a:t>
            </a:r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3357F-4DAD-48CF-8E4B-0E5A0A909EBA}" type="slidenum">
              <a:rPr lang="en-ZW" smtClean="0"/>
              <a:pPr/>
              <a:t>10</a:t>
            </a:fld>
            <a:endParaRPr lang="en-Z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BD30-43C5-41A1-833E-C49A75809C4F}" type="datetimeFigureOut">
              <a:rPr lang="en-ZW" smtClean="0"/>
              <a:pPr/>
              <a:t>4/4/2016</a:t>
            </a:fld>
            <a:endParaRPr lang="en-ZW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FDB45-71C0-4FC2-8A63-00A76AFF6C42}" type="slidenum">
              <a:rPr lang="en-ZW" smtClean="0"/>
              <a:pPr/>
              <a:t>‹#›</a:t>
            </a:fld>
            <a:endParaRPr lang="en-Z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BD30-43C5-41A1-833E-C49A75809C4F}" type="datetimeFigureOut">
              <a:rPr lang="en-ZW" smtClean="0"/>
              <a:pPr/>
              <a:t>4/4/2016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FDB45-71C0-4FC2-8A63-00A76AFF6C42}" type="slidenum">
              <a:rPr lang="en-ZW" smtClean="0"/>
              <a:pPr/>
              <a:t>‹#›</a:t>
            </a:fld>
            <a:endParaRPr lang="en-Z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BD30-43C5-41A1-833E-C49A75809C4F}" type="datetimeFigureOut">
              <a:rPr lang="en-ZW" smtClean="0"/>
              <a:pPr/>
              <a:t>4/4/2016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FDB45-71C0-4FC2-8A63-00A76AFF6C42}" type="slidenum">
              <a:rPr lang="en-ZW" smtClean="0"/>
              <a:pPr/>
              <a:t>‹#›</a:t>
            </a:fld>
            <a:endParaRPr lang="en-Z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BD30-43C5-41A1-833E-C49A75809C4F}" type="datetimeFigureOut">
              <a:rPr lang="en-ZW" smtClean="0"/>
              <a:pPr/>
              <a:t>4/4/2016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FDB45-71C0-4FC2-8A63-00A76AFF6C42}" type="slidenum">
              <a:rPr lang="en-ZW" smtClean="0"/>
              <a:pPr/>
              <a:t>‹#›</a:t>
            </a:fld>
            <a:endParaRPr lang="en-Z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BD30-43C5-41A1-833E-C49A75809C4F}" type="datetimeFigureOut">
              <a:rPr lang="en-ZW" smtClean="0"/>
              <a:pPr/>
              <a:t>4/4/2016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FDB45-71C0-4FC2-8A63-00A76AFF6C42}" type="slidenum">
              <a:rPr lang="en-ZW" smtClean="0"/>
              <a:pPr/>
              <a:t>‹#›</a:t>
            </a:fld>
            <a:endParaRPr lang="en-Z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BD30-43C5-41A1-833E-C49A75809C4F}" type="datetimeFigureOut">
              <a:rPr lang="en-ZW" smtClean="0"/>
              <a:pPr/>
              <a:t>4/4/2016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FDB45-71C0-4FC2-8A63-00A76AFF6C42}" type="slidenum">
              <a:rPr lang="en-ZW" smtClean="0"/>
              <a:pPr/>
              <a:t>‹#›</a:t>
            </a:fld>
            <a:endParaRPr lang="en-Z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BD30-43C5-41A1-833E-C49A75809C4F}" type="datetimeFigureOut">
              <a:rPr lang="en-ZW" smtClean="0"/>
              <a:pPr/>
              <a:t>4/4/2016</a:t>
            </a:fld>
            <a:endParaRPr lang="en-Z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FDB45-71C0-4FC2-8A63-00A76AFF6C42}" type="slidenum">
              <a:rPr lang="en-ZW" smtClean="0"/>
              <a:pPr/>
              <a:t>‹#›</a:t>
            </a:fld>
            <a:endParaRPr lang="en-Z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BD30-43C5-41A1-833E-C49A75809C4F}" type="datetimeFigureOut">
              <a:rPr lang="en-ZW" smtClean="0"/>
              <a:pPr/>
              <a:t>4/4/2016</a:t>
            </a:fld>
            <a:endParaRPr lang="en-Z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FDB45-71C0-4FC2-8A63-00A76AFF6C42}" type="slidenum">
              <a:rPr lang="en-ZW" smtClean="0"/>
              <a:pPr/>
              <a:t>‹#›</a:t>
            </a:fld>
            <a:endParaRPr lang="en-Z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BD30-43C5-41A1-833E-C49A75809C4F}" type="datetimeFigureOut">
              <a:rPr lang="en-ZW" smtClean="0"/>
              <a:pPr/>
              <a:t>4/4/2016</a:t>
            </a:fld>
            <a:endParaRPr lang="en-Z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FDB45-71C0-4FC2-8A63-00A76AFF6C42}" type="slidenum">
              <a:rPr lang="en-ZW" smtClean="0"/>
              <a:pPr/>
              <a:t>‹#›</a:t>
            </a:fld>
            <a:endParaRPr lang="en-Z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BD30-43C5-41A1-833E-C49A75809C4F}" type="datetimeFigureOut">
              <a:rPr lang="en-ZW" smtClean="0"/>
              <a:pPr/>
              <a:t>4/4/2016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FDB45-71C0-4FC2-8A63-00A76AFF6C42}" type="slidenum">
              <a:rPr lang="en-ZW" smtClean="0"/>
              <a:pPr/>
              <a:t>‹#›</a:t>
            </a:fld>
            <a:endParaRPr lang="en-Z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BD30-43C5-41A1-833E-C49A75809C4F}" type="datetimeFigureOut">
              <a:rPr lang="en-ZW" smtClean="0"/>
              <a:pPr/>
              <a:t>4/4/2016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62FDB45-71C0-4FC2-8A63-00A76AFF6C42}" type="slidenum">
              <a:rPr lang="en-ZW" smtClean="0"/>
              <a:pPr/>
              <a:t>‹#›</a:t>
            </a:fld>
            <a:endParaRPr lang="en-Z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E6BD30-43C5-41A1-833E-C49A75809C4F}" type="datetimeFigureOut">
              <a:rPr lang="en-ZW" smtClean="0"/>
              <a:pPr/>
              <a:t>4/4/2016</a:t>
            </a:fld>
            <a:endParaRPr lang="en-ZW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ZW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2FDB45-71C0-4FC2-8A63-00A76AFF6C42}" type="slidenum">
              <a:rPr lang="en-ZW" smtClean="0"/>
              <a:pPr/>
              <a:t>‹#›</a:t>
            </a:fld>
            <a:endParaRPr lang="en-ZW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W" smtClean="0"/>
              <a:t>Update on HPV research agenda</a:t>
            </a:r>
            <a:endParaRPr lang="en-ZW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W" smtClean="0"/>
              <a:t>N R Manyere</a:t>
            </a:r>
          </a:p>
          <a:p>
            <a:r>
              <a:rPr lang="en-ZW" smtClean="0"/>
              <a:t>UZ, College of Health Sciences</a:t>
            </a:r>
          </a:p>
          <a:p>
            <a:r>
              <a:rPr lang="en-ZW" smtClean="0"/>
              <a:t>Department of Obstetrics and Gynaecology</a:t>
            </a:r>
            <a:endParaRPr lang="en-ZW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ZW" dirty="0" smtClean="0"/>
              <a:t>Demographic characteristics(N=100)</a:t>
            </a:r>
            <a:endParaRPr lang="en-ZW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371600"/>
          <a:ext cx="8229600" cy="5288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4114800"/>
              </a:tblGrid>
              <a:tr h="516467">
                <a:tc gridSpan="2">
                  <a:txBody>
                    <a:bodyPr/>
                    <a:lstStyle/>
                    <a:p>
                      <a:r>
                        <a:rPr lang="en-ZW" dirty="0" smtClean="0"/>
                        <a:t>Characteristic</a:t>
                      </a:r>
                      <a:endParaRPr lang="en-ZW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dirty="0"/>
                    </a:p>
                  </a:txBody>
                  <a:tcPr/>
                </a:tc>
              </a:tr>
              <a:tr h="516467">
                <a:tc gridSpan="2">
                  <a:txBody>
                    <a:bodyPr/>
                    <a:lstStyle/>
                    <a:p>
                      <a:r>
                        <a:rPr lang="en-ZW" dirty="0" smtClean="0"/>
                        <a:t>Mean age (years)</a:t>
                      </a:r>
                      <a:endParaRPr lang="en-ZW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W" dirty="0" smtClean="0"/>
                        <a:t>30.3 </a:t>
                      </a:r>
                      <a:endParaRPr lang="en-ZW" dirty="0"/>
                    </a:p>
                  </a:txBody>
                  <a:tcPr/>
                </a:tc>
              </a:tr>
              <a:tr h="516467">
                <a:tc gridSpan="2">
                  <a:txBody>
                    <a:bodyPr/>
                    <a:lstStyle/>
                    <a:p>
                      <a:r>
                        <a:rPr lang="en-ZW" dirty="0" smtClean="0"/>
                        <a:t>Mean age at sexual debut (years)</a:t>
                      </a:r>
                      <a:endParaRPr lang="en-ZW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W" dirty="0" smtClean="0"/>
                        <a:t>19 </a:t>
                      </a:r>
                      <a:endParaRPr lang="en-ZW" dirty="0"/>
                    </a:p>
                  </a:txBody>
                  <a:tcPr/>
                </a:tc>
              </a:tr>
              <a:tr h="516467">
                <a:tc rowSpan="2">
                  <a:txBody>
                    <a:bodyPr/>
                    <a:lstStyle/>
                    <a:p>
                      <a:r>
                        <a:rPr lang="en-ZW" dirty="0" smtClean="0"/>
                        <a:t>Marital</a:t>
                      </a:r>
                      <a:r>
                        <a:rPr lang="en-ZW" baseline="0" dirty="0" smtClean="0"/>
                        <a:t> 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 smtClean="0"/>
                        <a:t>Married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W" dirty="0" smtClean="0"/>
                        <a:t>29</a:t>
                      </a:r>
                      <a:endParaRPr lang="en-ZW" dirty="0"/>
                    </a:p>
                  </a:txBody>
                  <a:tcPr/>
                </a:tc>
              </a:tr>
              <a:tr h="516467">
                <a:tc vMerge="1">
                  <a:txBody>
                    <a:bodyPr/>
                    <a:lstStyle/>
                    <a:p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 smtClean="0"/>
                        <a:t>Divorced/</a:t>
                      </a:r>
                      <a:r>
                        <a:rPr lang="en-ZW" baseline="0" dirty="0" smtClean="0"/>
                        <a:t> Widowed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W" dirty="0" smtClean="0"/>
                        <a:t>50</a:t>
                      </a:r>
                      <a:endParaRPr lang="en-ZW" dirty="0"/>
                    </a:p>
                  </a:txBody>
                  <a:tcPr/>
                </a:tc>
              </a:tr>
              <a:tr h="516467">
                <a:tc gridSpan="2">
                  <a:txBody>
                    <a:bodyPr/>
                    <a:lstStyle/>
                    <a:p>
                      <a:r>
                        <a:rPr lang="en-ZW" dirty="0" smtClean="0"/>
                        <a:t>Mean parity</a:t>
                      </a:r>
                      <a:endParaRPr lang="en-ZW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W" dirty="0" smtClean="0"/>
                        <a:t>1.93</a:t>
                      </a:r>
                      <a:endParaRPr lang="en-ZW" dirty="0"/>
                    </a:p>
                  </a:txBody>
                  <a:tcPr/>
                </a:tc>
              </a:tr>
              <a:tr h="516467">
                <a:tc gridSpan="2">
                  <a:txBody>
                    <a:bodyPr/>
                    <a:lstStyle/>
                    <a:p>
                      <a:r>
                        <a:rPr lang="en-ZW" dirty="0" smtClean="0"/>
                        <a:t>Mean number of sexual partners</a:t>
                      </a:r>
                      <a:endParaRPr lang="en-ZW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W" dirty="0" smtClean="0"/>
                        <a:t>4.3</a:t>
                      </a:r>
                      <a:endParaRPr lang="en-ZW" dirty="0"/>
                    </a:p>
                  </a:txBody>
                  <a:tcPr/>
                </a:tc>
              </a:tr>
              <a:tr h="516467">
                <a:tc rowSpan="2">
                  <a:txBody>
                    <a:bodyPr/>
                    <a:lstStyle/>
                    <a:p>
                      <a:r>
                        <a:rPr lang="en-ZW" dirty="0" smtClean="0"/>
                        <a:t>HIV status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 smtClean="0"/>
                        <a:t>HIV positive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W" dirty="0" smtClean="0"/>
                        <a:t>78</a:t>
                      </a:r>
                      <a:endParaRPr lang="en-ZW" dirty="0"/>
                    </a:p>
                  </a:txBody>
                  <a:tcPr/>
                </a:tc>
              </a:tr>
              <a:tr h="516467">
                <a:tc vMerge="1">
                  <a:txBody>
                    <a:bodyPr/>
                    <a:lstStyle/>
                    <a:p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 smtClean="0"/>
                        <a:t>HIV negative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W" dirty="0" smtClean="0"/>
                        <a:t>19</a:t>
                      </a:r>
                      <a:endParaRPr lang="en-ZW" dirty="0"/>
                    </a:p>
                  </a:txBody>
                  <a:tcPr/>
                </a:tc>
              </a:tr>
              <a:tr h="516467">
                <a:tc gridSpan="2">
                  <a:txBody>
                    <a:bodyPr/>
                    <a:lstStyle/>
                    <a:p>
                      <a:r>
                        <a:rPr lang="en-ZW" dirty="0" smtClean="0"/>
                        <a:t>Median CD4</a:t>
                      </a:r>
                      <a:r>
                        <a:rPr lang="en-ZW" baseline="0" dirty="0" smtClean="0"/>
                        <a:t> count (cells/mm³)</a:t>
                      </a:r>
                      <a:endParaRPr lang="en-ZW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W" dirty="0" smtClean="0"/>
                        <a:t>293.5 (188; 473)</a:t>
                      </a:r>
                      <a:endParaRPr lang="en-ZW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533400" y="5105400"/>
            <a:ext cx="8153400" cy="9144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HPV types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W" dirty="0" smtClean="0"/>
              <a:t>98% of participants had 1 0r more HPV types detected</a:t>
            </a:r>
          </a:p>
          <a:p>
            <a:r>
              <a:rPr lang="en-ZW" dirty="0" smtClean="0"/>
              <a:t>43% had a single HPV type</a:t>
            </a:r>
          </a:p>
          <a:p>
            <a:r>
              <a:rPr lang="en-ZW" dirty="0" smtClean="0"/>
              <a:t>29% had a mixture of cancer causing and non-cancer causing types</a:t>
            </a:r>
          </a:p>
          <a:p>
            <a:r>
              <a:rPr lang="en-ZW" dirty="0" smtClean="0"/>
              <a:t>83% had type 6 and/or 11 which are known to cause genital warts</a:t>
            </a:r>
          </a:p>
          <a:p>
            <a:r>
              <a:rPr lang="en-ZW" dirty="0" smtClean="0"/>
              <a:t>Type 16 which is part of the vaccine was in 14%  and 18 which is also covered by the vaccine was found in 2% of participants</a:t>
            </a:r>
          </a:p>
          <a:p>
            <a:pPr fontAlgn="t"/>
            <a:r>
              <a:rPr lang="en-ZW" dirty="0" smtClean="0"/>
              <a:t>18% had cancer causing types that are not covered by the vaccine(51,33,31,58,45,52,59,66)</a:t>
            </a:r>
            <a:endParaRPr lang="en-Z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Conclusion 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W" dirty="0" smtClean="0"/>
              <a:t>Among women with genital warts 98% have a detectable HPV type</a:t>
            </a:r>
          </a:p>
          <a:p>
            <a:endParaRPr lang="en-ZW" dirty="0" smtClean="0"/>
          </a:p>
          <a:p>
            <a:r>
              <a:rPr lang="en-ZW" dirty="0" smtClean="0"/>
              <a:t>As </a:t>
            </a:r>
            <a:r>
              <a:rPr lang="en-ZW" dirty="0" smtClean="0"/>
              <a:t>expected types 6 and/11 constituted 83% of the HPV types.</a:t>
            </a:r>
          </a:p>
          <a:p>
            <a:endParaRPr lang="en-ZW" dirty="0" smtClean="0"/>
          </a:p>
          <a:p>
            <a:r>
              <a:rPr lang="en-ZW" dirty="0" smtClean="0"/>
              <a:t>34</a:t>
            </a:r>
            <a:r>
              <a:rPr lang="en-ZW" dirty="0" smtClean="0"/>
              <a:t>% had cancer causing HPV </a:t>
            </a:r>
            <a:endParaRPr lang="en-ZW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Acknowledgements 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W" dirty="0" smtClean="0"/>
          </a:p>
          <a:p>
            <a:endParaRPr lang="en-ZW" dirty="0" smtClean="0"/>
          </a:p>
          <a:p>
            <a:r>
              <a:rPr lang="en-ZW" dirty="0" smtClean="0"/>
              <a:t>We </a:t>
            </a:r>
            <a:r>
              <a:rPr lang="en-ZW" dirty="0" smtClean="0"/>
              <a:t>are grateful to the collaborative effort of UZ-UCSF and UCSF which has created the first HPV research laboratory in Zimbabwe</a:t>
            </a:r>
            <a:endParaRPr lang="en-ZW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W" dirty="0" smtClean="0"/>
              <a:t>Thank you  </a:t>
            </a:r>
            <a:endParaRPr lang="en-ZW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W" dirty="0" smtClean="0"/>
              <a:t>For and on behalf of the HPV research group</a:t>
            </a:r>
            <a:endParaRPr lang="en-ZW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850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Genital Warts in HIV infected Woman</a:t>
            </a:r>
            <a:endParaRPr lang="en-US" sz="3200" dirty="0"/>
          </a:p>
        </p:txBody>
      </p:sp>
      <p:pic>
        <p:nvPicPr>
          <p:cNvPr id="50179" name="Content Placeholder 3" descr="DSC007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Content Placeholder 3" descr="DSC0078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163" y="1600200"/>
            <a:ext cx="60356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62000" y="381000"/>
            <a:ext cx="7239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dirty="0">
                <a:solidFill>
                  <a:srgbClr val="00B050"/>
                </a:solidFill>
                <a:latin typeface="Tahoma" charset="0"/>
              </a:rPr>
              <a:t>Genital Warts in HIV infected Woman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dirty="0" smtClean="0"/>
              <a:t>Human </a:t>
            </a:r>
            <a:r>
              <a:rPr lang="en-ZW" dirty="0" err="1" smtClean="0"/>
              <a:t>papillomavirus</a:t>
            </a:r>
            <a:r>
              <a:rPr lang="en-ZW" dirty="0" smtClean="0"/>
              <a:t> (HPV)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W" dirty="0" smtClean="0"/>
              <a:t>HPV is a virus that infects  humans and causes diseases. It is the commonest sexually transmitted viral infection.</a:t>
            </a:r>
          </a:p>
          <a:p>
            <a:r>
              <a:rPr lang="en-ZW" dirty="0" smtClean="0"/>
              <a:t> More than 150 types of HPVs have been identified in humans and about 40 are sexually transmitted and  </a:t>
            </a:r>
            <a:r>
              <a:rPr lang="en-ZW" dirty="0" smtClean="0"/>
              <a:t>in</a:t>
            </a:r>
            <a:r>
              <a:rPr lang="en-ZW" dirty="0" smtClean="0"/>
              <a:t>fect </a:t>
            </a:r>
            <a:r>
              <a:rPr lang="en-ZW" dirty="0" smtClean="0"/>
              <a:t>the genital </a:t>
            </a:r>
            <a:r>
              <a:rPr lang="en-ZW" dirty="0" smtClean="0"/>
              <a:t>tract.</a:t>
            </a:r>
            <a:endParaRPr lang="en-ZW" dirty="0" smtClean="0"/>
          </a:p>
          <a:p>
            <a:endParaRPr lang="en-ZW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W" dirty="0" smtClean="0"/>
              <a:t>Chronic HPV infection causes genital warts which are benign and </a:t>
            </a:r>
            <a:r>
              <a:rPr lang="en-ZW" dirty="0" smtClean="0"/>
              <a:t>cancers </a:t>
            </a:r>
            <a:r>
              <a:rPr lang="en-ZW" dirty="0" smtClean="0"/>
              <a:t>of the genital </a:t>
            </a:r>
            <a:r>
              <a:rPr lang="en-ZW" dirty="0" smtClean="0"/>
              <a:t>tract  </a:t>
            </a:r>
            <a:r>
              <a:rPr lang="en-ZW" dirty="0" err="1" smtClean="0"/>
              <a:t>ie</a:t>
            </a:r>
            <a:r>
              <a:rPr lang="en-ZW" dirty="0" smtClean="0"/>
              <a:t>,</a:t>
            </a:r>
            <a:endParaRPr lang="en-ZW" dirty="0" smtClean="0"/>
          </a:p>
          <a:p>
            <a:pPr>
              <a:buNone/>
            </a:pPr>
            <a:r>
              <a:rPr lang="en-ZW" dirty="0" smtClean="0"/>
              <a:t>	cervix, vagina, vulva and anus</a:t>
            </a:r>
          </a:p>
          <a:p>
            <a:r>
              <a:rPr lang="en-ZW" dirty="0" smtClean="0"/>
              <a:t>Burden of HPV related cancer is high in women especially cancer of the cervix</a:t>
            </a:r>
          </a:p>
          <a:p>
            <a:r>
              <a:rPr lang="en-ZW" dirty="0" smtClean="0"/>
              <a:t>In Zimbabwean black women the commonest cancers are cervical cancer (32%), breast (12%) and Kaposi Sarcoma (6.9%) ; </a:t>
            </a:r>
            <a:r>
              <a:rPr lang="en-ZW" dirty="0" smtClean="0">
                <a:solidFill>
                  <a:srgbClr val="FF0000"/>
                </a:solidFill>
              </a:rPr>
              <a:t>1 in every 3 women with cancer has cervical cancer. </a:t>
            </a:r>
            <a:r>
              <a:rPr lang="en-ZW" dirty="0" smtClean="0"/>
              <a:t>[</a:t>
            </a:r>
            <a:r>
              <a:rPr lang="en-ZW" dirty="0" err="1" smtClean="0"/>
              <a:t>Zim</a:t>
            </a:r>
            <a:r>
              <a:rPr lang="en-ZW" dirty="0" smtClean="0"/>
              <a:t> cancer registry 2013]</a:t>
            </a:r>
          </a:p>
          <a:p>
            <a:endParaRPr lang="en-ZW" dirty="0" smtClean="0">
              <a:solidFill>
                <a:srgbClr val="FF0000"/>
              </a:solidFill>
            </a:endParaRPr>
          </a:p>
          <a:p>
            <a:endParaRPr lang="en-ZW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W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7490" y="1935163"/>
            <a:ext cx="656902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W" dirty="0" smtClean="0"/>
              <a:t>Primary Prevention of Cervical Cancer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W" dirty="0" smtClean="0"/>
              <a:t>Cervical cancer is preventable </a:t>
            </a:r>
          </a:p>
          <a:p>
            <a:r>
              <a:rPr lang="en-ZW" dirty="0" smtClean="0"/>
              <a:t>A vaccine against HPV infection has been available since </a:t>
            </a:r>
            <a:r>
              <a:rPr lang="en-ZW" dirty="0" smtClean="0"/>
              <a:t>2006</a:t>
            </a:r>
            <a:r>
              <a:rPr lang="en-ZW" dirty="0" smtClean="0"/>
              <a:t> </a:t>
            </a:r>
            <a:endParaRPr lang="en-ZW" dirty="0" smtClean="0"/>
          </a:p>
          <a:p>
            <a:r>
              <a:rPr lang="en-ZW" dirty="0" smtClean="0"/>
              <a:t>Zimbabwe has successfully completed an  HPV vaccination pilot project in 2 districts. The vaccine targets 2 cancer causing HPVs; 16 and 18</a:t>
            </a:r>
          </a:p>
          <a:p>
            <a:r>
              <a:rPr lang="en-ZW" dirty="0" smtClean="0"/>
              <a:t>The Ministry of Health has plans to roll out  the national HPV vaccination programme in 2016</a:t>
            </a:r>
          </a:p>
          <a:p>
            <a:endParaRPr lang="en-ZW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W" dirty="0" smtClean="0"/>
              <a:t>UZ-UCSF coordinated HPV research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W" dirty="0" smtClean="0"/>
              <a:t>UZ-UCSF in collaboration with UCSF set up the first HPV testing and typing facility in Zimbabwe in an attempt to find out the HPV types affecting our population.</a:t>
            </a:r>
          </a:p>
          <a:p>
            <a:r>
              <a:rPr lang="en-ZW" dirty="0" smtClean="0"/>
              <a:t>2 lab scientists have received specialist training at UCSF in HPV typing</a:t>
            </a:r>
          </a:p>
          <a:p>
            <a:r>
              <a:rPr lang="en-ZW" dirty="0" smtClean="0"/>
              <a:t>HPV testing and typing started in March 2014</a:t>
            </a:r>
          </a:p>
          <a:p>
            <a:endParaRPr lang="en-ZW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Research concepts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ZW" dirty="0" smtClean="0"/>
              <a:t>1)The different types of HPV causing abnormal cells that give rise to cancer in the anus in HIV positive adults attending the Opportunistic Infections Clinics </a:t>
            </a:r>
            <a:r>
              <a:rPr lang="en-ZW" sz="1600" dirty="0" smtClean="0"/>
              <a:t>(</a:t>
            </a:r>
            <a:r>
              <a:rPr lang="en-ZW" sz="1600" dirty="0" err="1" smtClean="0"/>
              <a:t>Simba</a:t>
            </a:r>
            <a:r>
              <a:rPr lang="en-ZW" sz="1600" dirty="0" smtClean="0"/>
              <a:t> </a:t>
            </a:r>
            <a:r>
              <a:rPr lang="en-ZW" sz="1600" dirty="0" err="1" smtClean="0"/>
              <a:t>Chinyowa</a:t>
            </a:r>
            <a:r>
              <a:rPr lang="en-ZW" sz="1600" dirty="0" smtClean="0"/>
              <a:t>)</a:t>
            </a:r>
            <a:endParaRPr lang="en-ZW" dirty="0" smtClean="0"/>
          </a:p>
          <a:p>
            <a:pPr>
              <a:buNone/>
            </a:pPr>
            <a:r>
              <a:rPr lang="en-ZW" dirty="0" smtClean="0"/>
              <a:t>2) The different types of HPV among women presenting for cervical cancer screening </a:t>
            </a:r>
            <a:r>
              <a:rPr lang="en-ZW" sz="1600" dirty="0" smtClean="0"/>
              <a:t>(</a:t>
            </a:r>
            <a:r>
              <a:rPr lang="en-ZW" sz="1600" dirty="0" err="1" smtClean="0"/>
              <a:t>Racheal</a:t>
            </a:r>
            <a:r>
              <a:rPr lang="en-ZW" sz="1600" dirty="0" smtClean="0"/>
              <a:t> S </a:t>
            </a:r>
            <a:r>
              <a:rPr lang="en-ZW" sz="1600" dirty="0" err="1" smtClean="0"/>
              <a:t>Dube-Mandishora</a:t>
            </a:r>
            <a:r>
              <a:rPr lang="en-ZW" sz="1600" dirty="0" smtClean="0"/>
              <a:t>) </a:t>
            </a:r>
          </a:p>
          <a:p>
            <a:pPr>
              <a:buNone/>
            </a:pPr>
            <a:r>
              <a:rPr lang="en-ZW" dirty="0" smtClean="0"/>
              <a:t>3)</a:t>
            </a:r>
            <a:r>
              <a:rPr lang="en-ZW" b="1" dirty="0" smtClean="0"/>
              <a:t> </a:t>
            </a:r>
            <a:r>
              <a:rPr lang="en-ZW" dirty="0" smtClean="0"/>
              <a:t>Different types of HPV in genital warts among women in Harare-Zimbabwe</a:t>
            </a:r>
            <a:r>
              <a:rPr lang="en-ZW" sz="2800" dirty="0" smtClean="0"/>
              <a:t> </a:t>
            </a:r>
            <a:r>
              <a:rPr lang="en-ZW" sz="1600" dirty="0" smtClean="0"/>
              <a:t>(</a:t>
            </a:r>
            <a:r>
              <a:rPr lang="en-ZW" sz="1600" dirty="0" err="1" smtClean="0"/>
              <a:t>Ngatendwe</a:t>
            </a:r>
            <a:r>
              <a:rPr lang="en-ZW" sz="1600" dirty="0" smtClean="0"/>
              <a:t> </a:t>
            </a:r>
            <a:r>
              <a:rPr lang="en-ZW" sz="1600" dirty="0" err="1" smtClean="0"/>
              <a:t>Manyere</a:t>
            </a:r>
            <a:r>
              <a:rPr lang="en-ZW" sz="1600" dirty="0" smtClean="0"/>
              <a:t>)</a:t>
            </a:r>
          </a:p>
          <a:p>
            <a:pPr lvl="0">
              <a:buNone/>
            </a:pPr>
            <a:r>
              <a:rPr lang="en-ZW" sz="2800" dirty="0" smtClean="0"/>
              <a:t>4</a:t>
            </a:r>
            <a:r>
              <a:rPr lang="en-ZW" dirty="0" smtClean="0"/>
              <a:t>) Different types of HPV in women with </a:t>
            </a:r>
            <a:r>
              <a:rPr lang="en-US" dirty="0" smtClean="0"/>
              <a:t>cervical cancer  </a:t>
            </a:r>
            <a:r>
              <a:rPr lang="en-US" sz="1600" dirty="0" smtClean="0"/>
              <a:t>(Washington </a:t>
            </a:r>
            <a:r>
              <a:rPr lang="en-US" sz="1600" dirty="0" err="1" smtClean="0"/>
              <a:t>Mudini</a:t>
            </a:r>
            <a:r>
              <a:rPr lang="en-US" sz="1600" dirty="0" smtClean="0"/>
              <a:t>)</a:t>
            </a:r>
            <a:endParaRPr lang="en-ZW" sz="2800" dirty="0" smtClean="0"/>
          </a:p>
          <a:p>
            <a:pPr>
              <a:buNone/>
            </a:pPr>
            <a:r>
              <a:rPr lang="en-ZW" dirty="0" smtClean="0"/>
              <a:t>5)</a:t>
            </a:r>
            <a:r>
              <a:rPr lang="en-US" dirty="0" smtClean="0"/>
              <a:t> Different types of HPV in vulva or vaginal cancer </a:t>
            </a:r>
            <a:r>
              <a:rPr lang="en-US" sz="1600" dirty="0" smtClean="0"/>
              <a:t>(</a:t>
            </a:r>
            <a:r>
              <a:rPr lang="en-US" sz="1600" dirty="0" err="1" smtClean="0"/>
              <a:t>Thulani</a:t>
            </a:r>
            <a:r>
              <a:rPr lang="en-US" sz="1600" dirty="0" smtClean="0"/>
              <a:t> </a:t>
            </a:r>
            <a:r>
              <a:rPr lang="en-US" sz="1600" dirty="0" err="1" smtClean="0"/>
              <a:t>Magwali</a:t>
            </a:r>
            <a:r>
              <a:rPr lang="en-US" sz="1600" dirty="0" smtClean="0"/>
              <a:t>)</a:t>
            </a:r>
            <a:endParaRPr lang="en-ZW" sz="1600" dirty="0" smtClean="0"/>
          </a:p>
          <a:p>
            <a:pPr>
              <a:buNone/>
            </a:pPr>
            <a:endParaRPr lang="en-ZW" sz="2800" dirty="0" smtClean="0"/>
          </a:p>
          <a:p>
            <a:pPr>
              <a:buNone/>
            </a:pPr>
            <a:endParaRPr lang="en-ZW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W" dirty="0" smtClean="0"/>
              <a:t>Summary of the study on HPV types in genital warts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W" sz="2400" dirty="0" smtClean="0"/>
              <a:t>as part of the HPV research agenda</a:t>
            </a:r>
          </a:p>
          <a:p>
            <a:endParaRPr lang="en-ZW" sz="2400" u="sng" dirty="0" smtClean="0"/>
          </a:p>
          <a:p>
            <a:r>
              <a:rPr lang="en-ZW" sz="2400" u="sng" dirty="0" smtClean="0"/>
              <a:t>Objective </a:t>
            </a:r>
            <a:r>
              <a:rPr lang="en-ZW" sz="2400" dirty="0" smtClean="0"/>
              <a:t>  To determine the HPV types in women with genital warts presenting at Harare, </a:t>
            </a:r>
            <a:r>
              <a:rPr lang="en-ZW" sz="2400" dirty="0" err="1" smtClean="0"/>
              <a:t>Parirenyatwa</a:t>
            </a:r>
            <a:r>
              <a:rPr lang="en-ZW" sz="2400" dirty="0" smtClean="0"/>
              <a:t> </a:t>
            </a:r>
            <a:r>
              <a:rPr lang="en-ZW" sz="2400" dirty="0" smtClean="0"/>
              <a:t> and </a:t>
            </a:r>
            <a:r>
              <a:rPr lang="en-ZW" sz="2400" dirty="0" smtClean="0"/>
              <a:t>Wilkins hospitals</a:t>
            </a:r>
            <a:endParaRPr lang="en-ZW" sz="2400" u="sng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W" dirty="0" smtClean="0"/>
          </a:p>
          <a:p>
            <a:r>
              <a:rPr lang="en-ZW" dirty="0" smtClean="0"/>
              <a:t>We </a:t>
            </a:r>
            <a:r>
              <a:rPr lang="en-ZW" dirty="0" smtClean="0"/>
              <a:t>enrolled 100 women who were 18 years or older and  had genital warts </a:t>
            </a:r>
          </a:p>
          <a:p>
            <a:endParaRPr lang="en-ZW" dirty="0" smtClean="0"/>
          </a:p>
          <a:p>
            <a:endParaRPr lang="en-ZW" dirty="0" smtClean="0"/>
          </a:p>
          <a:p>
            <a:r>
              <a:rPr lang="en-ZW" dirty="0" smtClean="0"/>
              <a:t>We </a:t>
            </a:r>
            <a:r>
              <a:rPr lang="en-ZW" dirty="0" smtClean="0"/>
              <a:t>collected tissue from the participants and tested for HPV</a:t>
            </a:r>
            <a:endParaRPr lang="en-ZW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1117</TotalTime>
  <Words>591</Words>
  <Application>Microsoft Office PowerPoint</Application>
  <PresentationFormat>On-screen Show (4:3)</PresentationFormat>
  <Paragraphs>80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Update on HPV research agenda</vt:lpstr>
      <vt:lpstr>Human papillomavirus (HPV)</vt:lpstr>
      <vt:lpstr>Slide 3</vt:lpstr>
      <vt:lpstr>Slide 4</vt:lpstr>
      <vt:lpstr>Primary Prevention of Cervical Cancer</vt:lpstr>
      <vt:lpstr>UZ-UCSF coordinated HPV research</vt:lpstr>
      <vt:lpstr>Research concepts</vt:lpstr>
      <vt:lpstr>Summary of the study on HPV types in genital warts </vt:lpstr>
      <vt:lpstr>Slide 9</vt:lpstr>
      <vt:lpstr>Demographic characteristics(N=100)</vt:lpstr>
      <vt:lpstr>HPV types</vt:lpstr>
      <vt:lpstr>Conclusion </vt:lpstr>
      <vt:lpstr>Acknowledgements </vt:lpstr>
      <vt:lpstr>Thank you  </vt:lpstr>
      <vt:lpstr>Genital Warts in HIV infected Woman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</dc:creator>
  <cp:lastModifiedBy>chris</cp:lastModifiedBy>
  <cp:revision>50</cp:revision>
  <dcterms:created xsi:type="dcterms:W3CDTF">2016-03-13T19:00:03Z</dcterms:created>
  <dcterms:modified xsi:type="dcterms:W3CDTF">2016-04-04T19:32:58Z</dcterms:modified>
</cp:coreProperties>
</file>