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5" r:id="rId4"/>
    <p:sldId id="266" r:id="rId5"/>
    <p:sldId id="262" r:id="rId6"/>
    <p:sldId id="258" r:id="rId7"/>
    <p:sldId id="259" r:id="rId8"/>
    <p:sldId id="260" r:id="rId9"/>
    <p:sldId id="261" r:id="rId10"/>
    <p:sldId id="267" r:id="rId11"/>
    <p:sldId id="263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04B59-833F-4AF8-B9A4-0C5ABA7409F2}" type="datetimeFigureOut">
              <a:rPr lang="en-ZW" smtClean="0"/>
              <a:t>05/05/2017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84F0D-6025-448E-AAEB-5EC9BD012EA4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30897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W" dirty="0" smtClean="0"/>
              <a:t>Theme: Unite to End TB. Yes, it is possible to end TB      Slogan: Don’t leave </a:t>
            </a:r>
            <a:r>
              <a:rPr lang="en-ZW" smtClean="0"/>
              <a:t>anyone behind</a:t>
            </a:r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4F0D-6025-448E-AAEB-5EC9BD012EA4}" type="slidenum">
              <a:rPr lang="en-ZW" smtClean="0"/>
              <a:t>4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13844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W" dirty="0" smtClean="0"/>
              <a:t>Cross border traders, </a:t>
            </a:r>
            <a:r>
              <a:rPr lang="en-ZW" dirty="0" err="1" smtClean="0"/>
              <a:t>artesenal</a:t>
            </a:r>
            <a:r>
              <a:rPr lang="en-ZW" dirty="0" smtClean="0"/>
              <a:t> miners, </a:t>
            </a:r>
            <a:r>
              <a:rPr lang="en-ZW" dirty="0" err="1" smtClean="0"/>
              <a:t>etc</a:t>
            </a:r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4F0D-6025-448E-AAEB-5EC9BD012EA4}" type="slidenum">
              <a:rPr lang="en-ZW" smtClean="0"/>
              <a:t>5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156891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W" dirty="0" smtClean="0"/>
              <a:t>The more people go undiagnosed,</a:t>
            </a:r>
            <a:r>
              <a:rPr lang="en-ZW" baseline="0" dirty="0" smtClean="0"/>
              <a:t> the more TB spreads in the community.</a:t>
            </a:r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4F0D-6025-448E-AAEB-5EC9BD012EA4}" type="slidenum">
              <a:rPr lang="en-ZW" smtClean="0"/>
              <a:t>6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916509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W" dirty="0" smtClean="0"/>
              <a:t>Pill burden – when one has multiple conditions, e.g. Hypertension, Diabetes,</a:t>
            </a:r>
            <a:r>
              <a:rPr lang="en-ZW" baseline="0" dirty="0" smtClean="0"/>
              <a:t> HIV, CVD</a:t>
            </a:r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84F0D-6025-448E-AAEB-5EC9BD012EA4}" type="slidenum">
              <a:rPr lang="en-ZW" smtClean="0"/>
              <a:t>11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243908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9671-7734-47AF-8F3E-3B8252D8FCB5}" type="datetimeFigureOut">
              <a:rPr lang="en-ZW" smtClean="0"/>
              <a:t>05/05/2017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6A89-6D78-4319-B66E-B2F4BD9F7AD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77359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9671-7734-47AF-8F3E-3B8252D8FCB5}" type="datetimeFigureOut">
              <a:rPr lang="en-ZW" smtClean="0"/>
              <a:t>05/05/2017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6A89-6D78-4319-B66E-B2F4BD9F7AD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22421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9671-7734-47AF-8F3E-3B8252D8FCB5}" type="datetimeFigureOut">
              <a:rPr lang="en-ZW" smtClean="0"/>
              <a:t>05/05/2017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6A89-6D78-4319-B66E-B2F4BD9F7AD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90263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9671-7734-47AF-8F3E-3B8252D8FCB5}" type="datetimeFigureOut">
              <a:rPr lang="en-ZW" smtClean="0"/>
              <a:t>05/05/2017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6A89-6D78-4319-B66E-B2F4BD9F7AD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69104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9671-7734-47AF-8F3E-3B8252D8FCB5}" type="datetimeFigureOut">
              <a:rPr lang="en-ZW" smtClean="0"/>
              <a:t>05/05/2017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6A89-6D78-4319-B66E-B2F4BD9F7AD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71944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9671-7734-47AF-8F3E-3B8252D8FCB5}" type="datetimeFigureOut">
              <a:rPr lang="en-ZW" smtClean="0"/>
              <a:t>05/05/2017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6A89-6D78-4319-B66E-B2F4BD9F7AD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21838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9671-7734-47AF-8F3E-3B8252D8FCB5}" type="datetimeFigureOut">
              <a:rPr lang="en-ZW" smtClean="0"/>
              <a:t>05/05/2017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6A89-6D78-4319-B66E-B2F4BD9F7AD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15894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9671-7734-47AF-8F3E-3B8252D8FCB5}" type="datetimeFigureOut">
              <a:rPr lang="en-ZW" smtClean="0"/>
              <a:t>05/05/2017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6A89-6D78-4319-B66E-B2F4BD9F7AD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5545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9671-7734-47AF-8F3E-3B8252D8FCB5}" type="datetimeFigureOut">
              <a:rPr lang="en-ZW" smtClean="0"/>
              <a:t>05/05/2017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6A89-6D78-4319-B66E-B2F4BD9F7AD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23126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9671-7734-47AF-8F3E-3B8252D8FCB5}" type="datetimeFigureOut">
              <a:rPr lang="en-ZW" smtClean="0"/>
              <a:t>05/05/2017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6A89-6D78-4319-B66E-B2F4BD9F7AD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63216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9671-7734-47AF-8F3E-3B8252D8FCB5}" type="datetimeFigureOut">
              <a:rPr lang="en-ZW" smtClean="0"/>
              <a:t>05/05/2017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E6A89-6D78-4319-B66E-B2F4BD9F7AD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64420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B9671-7734-47AF-8F3E-3B8252D8FCB5}" type="datetimeFigureOut">
              <a:rPr lang="en-ZW" smtClean="0"/>
              <a:t>05/05/2017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E6A89-6D78-4319-B66E-B2F4BD9F7AD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41856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W" dirty="0" smtClean="0"/>
              <a:t>Community </a:t>
            </a:r>
            <a:r>
              <a:rPr lang="en-ZW" dirty="0" smtClean="0"/>
              <a:t>Perspectives on TB</a:t>
            </a:r>
            <a:endParaRPr lang="en-ZW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CAB Presentation </a:t>
            </a:r>
            <a:endParaRPr lang="en-ZW" dirty="0" smtClean="0"/>
          </a:p>
          <a:p>
            <a:r>
              <a:rPr lang="en-ZW" sz="1200" b="1" i="1" dirty="0" smtClean="0"/>
              <a:t>Presented by Martha Tholanah</a:t>
            </a:r>
            <a:endParaRPr lang="en-ZW" sz="1200" b="1" i="1" dirty="0" smtClean="0"/>
          </a:p>
          <a:p>
            <a:r>
              <a:rPr lang="en-ZW" dirty="0" smtClean="0"/>
              <a:t>5 May 2017</a:t>
            </a:r>
          </a:p>
          <a:p>
            <a:r>
              <a:rPr lang="en-ZW" dirty="0" smtClean="0"/>
              <a:t>UZ-UCSF Annual Research Day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328280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Children and TB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W" dirty="0" smtClean="0"/>
              <a:t>Difficult for communities to identify TB symptoms in children – this prevents early presentation at health facilities for further investigation</a:t>
            </a:r>
          </a:p>
          <a:p>
            <a:r>
              <a:rPr lang="en-ZW" dirty="0" smtClean="0"/>
              <a:t>Poor nutrition due to economic challenges worsen outcomes for children</a:t>
            </a:r>
          </a:p>
          <a:p>
            <a:r>
              <a:rPr lang="en-ZW" dirty="0" smtClean="0"/>
              <a:t>High levels of stigma and discrimination make some parents fear disclosing a TB diagnosis as some communities associate this with HIV infection</a:t>
            </a:r>
          </a:p>
          <a:p>
            <a:r>
              <a:rPr lang="en-ZW" dirty="0" smtClean="0"/>
              <a:t>Trying to maintain secrecy of child’s TB diagnosis result in some parents not giving the medicines at prescribed times, or missing doses altogether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984972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Our wishes…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W" dirty="0"/>
              <a:t>W</a:t>
            </a:r>
            <a:r>
              <a:rPr lang="en-ZW" dirty="0" smtClean="0"/>
              <a:t>ider </a:t>
            </a:r>
            <a:r>
              <a:rPr lang="en-ZW" dirty="0" smtClean="0"/>
              <a:t>range of TB regimens </a:t>
            </a:r>
            <a:r>
              <a:rPr lang="en-ZW" dirty="0" smtClean="0"/>
              <a:t>to lighten the burden </a:t>
            </a:r>
            <a:r>
              <a:rPr lang="en-ZW" dirty="0" smtClean="0"/>
              <a:t>for patients</a:t>
            </a:r>
          </a:p>
          <a:p>
            <a:r>
              <a:rPr lang="en-ZW" dirty="0" smtClean="0"/>
              <a:t>More options for PLHIV on ART as we worry about limited options versus drug-drug interactions</a:t>
            </a:r>
          </a:p>
          <a:p>
            <a:r>
              <a:rPr lang="en-ZW" dirty="0" smtClean="0"/>
              <a:t>More studies to ensure the </a:t>
            </a:r>
            <a:r>
              <a:rPr lang="en-ZW" dirty="0"/>
              <a:t>pill burden </a:t>
            </a:r>
            <a:r>
              <a:rPr lang="en-ZW" dirty="0" smtClean="0"/>
              <a:t>is </a:t>
            </a:r>
            <a:r>
              <a:rPr lang="en-ZW" dirty="0" smtClean="0"/>
              <a:t>further reduced to improve </a:t>
            </a:r>
            <a:r>
              <a:rPr lang="en-ZW" dirty="0" smtClean="0"/>
              <a:t>adherence</a:t>
            </a:r>
          </a:p>
          <a:p>
            <a:r>
              <a:rPr lang="en-ZW" dirty="0" smtClean="0"/>
              <a:t>Need more research on TB treatment formulations for children and adolescents, as we find them being given adult formulations</a:t>
            </a:r>
          </a:p>
          <a:p>
            <a:r>
              <a:rPr lang="en-ZW" dirty="0" smtClean="0"/>
              <a:t>The support that used to be given in the intensive phase (DOTS) is no longer being offered at the level it used </a:t>
            </a:r>
            <a:r>
              <a:rPr lang="en-ZW" dirty="0" smtClean="0"/>
              <a:t>to – we need this to be restored</a:t>
            </a:r>
            <a:endParaRPr lang="en-ZW" dirty="0" smtClean="0"/>
          </a:p>
          <a:p>
            <a:r>
              <a:rPr lang="en-ZW" dirty="0" smtClean="0"/>
              <a:t>There is need for support groups for people with TB so as to deal with the high levels of stigma and </a:t>
            </a:r>
            <a:r>
              <a:rPr lang="en-ZW" dirty="0" smtClean="0"/>
              <a:t>discrimination</a:t>
            </a:r>
          </a:p>
          <a:p>
            <a:pPr marL="0" indent="0">
              <a:buNone/>
            </a:pPr>
            <a:endParaRPr lang="en-ZW" dirty="0" smtClean="0"/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438394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Acknowledgements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People with TB who freely shared their stories </a:t>
            </a:r>
          </a:p>
          <a:p>
            <a:r>
              <a:rPr lang="en-ZW" dirty="0" smtClean="0"/>
              <a:t>Health care workers in the communities</a:t>
            </a:r>
          </a:p>
          <a:p>
            <a:r>
              <a:rPr lang="en-ZW" dirty="0" smtClean="0"/>
              <a:t>Clinical research site and staff</a:t>
            </a:r>
          </a:p>
          <a:p>
            <a:r>
              <a:rPr lang="en-ZW" dirty="0" smtClean="0"/>
              <a:t>MOHCC</a:t>
            </a:r>
          </a:p>
          <a:p>
            <a:r>
              <a:rPr lang="en-ZW" dirty="0" smtClean="0"/>
              <a:t>The Union</a:t>
            </a:r>
          </a:p>
          <a:p>
            <a:r>
              <a:rPr lang="en-ZW" dirty="0" smtClean="0"/>
              <a:t>Regulatory authorities</a:t>
            </a:r>
          </a:p>
          <a:p>
            <a:r>
              <a:rPr lang="en-ZW" dirty="0" smtClean="0"/>
              <a:t>Community Advisory Board members</a:t>
            </a:r>
          </a:p>
          <a:p>
            <a:r>
              <a:rPr lang="en-ZW" dirty="0" smtClean="0"/>
              <a:t>Community department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1104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We are here as community representatives in research</a:t>
            </a:r>
          </a:p>
          <a:p>
            <a:r>
              <a:rPr lang="en-ZW" dirty="0" smtClean="0"/>
              <a:t>We bring the </a:t>
            </a:r>
            <a:r>
              <a:rPr lang="en-ZW" dirty="0" smtClean="0"/>
              <a:t>voices - applause</a:t>
            </a:r>
            <a:r>
              <a:rPr lang="en-ZW" dirty="0" smtClean="0"/>
              <a:t>, concerns and aspirations </a:t>
            </a:r>
            <a:r>
              <a:rPr lang="en-ZW" dirty="0" smtClean="0"/>
              <a:t>-  from </a:t>
            </a:r>
            <a:r>
              <a:rPr lang="en-ZW" dirty="0" smtClean="0"/>
              <a:t>the communities in which we </a:t>
            </a:r>
            <a:r>
              <a:rPr lang="en-ZW" dirty="0" smtClean="0"/>
              <a:t>reside</a:t>
            </a:r>
          </a:p>
          <a:p>
            <a:r>
              <a:rPr lang="en-ZW" dirty="0" smtClean="0"/>
              <a:t>We hope the messages from community will enlighten, inform, enhance and help shaping of future studies</a:t>
            </a:r>
          </a:p>
          <a:p>
            <a:r>
              <a:rPr lang="en-ZW" dirty="0" smtClean="0"/>
              <a:t>Much progress has been made in combating TB, but much more can be done to end TB</a:t>
            </a:r>
          </a:p>
          <a:p>
            <a:r>
              <a:rPr lang="en-ZW" dirty="0" smtClean="0"/>
              <a:t>It is possible to end TB</a:t>
            </a:r>
          </a:p>
          <a:p>
            <a:r>
              <a:rPr lang="en-ZW" dirty="0" smtClean="0"/>
              <a:t>No one should be left behind</a:t>
            </a:r>
          </a:p>
          <a:p>
            <a:endParaRPr lang="en-ZW" dirty="0" smtClean="0"/>
          </a:p>
          <a:p>
            <a:pPr marL="0" indent="0">
              <a:buNone/>
            </a:pPr>
            <a:endParaRPr lang="en-ZW" dirty="0" smtClean="0"/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31615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We Applaud Advances..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With the advent of use of Gene </a:t>
            </a:r>
            <a:r>
              <a:rPr lang="en-ZW" dirty="0" err="1" smtClean="0"/>
              <a:t>Xpert</a:t>
            </a:r>
            <a:r>
              <a:rPr lang="en-ZW" dirty="0" smtClean="0"/>
              <a:t> machine, TB treatment is reduced to 6 months as compared to 8 months</a:t>
            </a:r>
          </a:p>
          <a:p>
            <a:pPr lvl="1"/>
            <a:r>
              <a:rPr lang="en-ZW" dirty="0" smtClean="0"/>
              <a:t>also measures Rifampicin resistance</a:t>
            </a:r>
          </a:p>
          <a:p>
            <a:r>
              <a:rPr lang="en-ZW" dirty="0" smtClean="0"/>
              <a:t>Research and policies have greatly contributed to the reduction of incidence and prevalence of TB</a:t>
            </a:r>
          </a:p>
          <a:p>
            <a:pPr lvl="1"/>
            <a:r>
              <a:rPr lang="en-ZW" dirty="0" smtClean="0"/>
              <a:t>Shortening of duration and pill burden (fixed dose combination)</a:t>
            </a:r>
          </a:p>
          <a:p>
            <a:pPr lvl="1"/>
            <a:r>
              <a:rPr lang="en-ZW" dirty="0" smtClean="0"/>
              <a:t>Short course obviously reduces serious risk of worsening resistance to TB – MDR and XDR</a:t>
            </a:r>
          </a:p>
          <a:p>
            <a:pPr lvl="1"/>
            <a:r>
              <a:rPr lang="en-ZW" dirty="0" smtClean="0"/>
              <a:t>Cost effective and improves cure rate as well as quality of life for the patient and his/ her family</a:t>
            </a:r>
          </a:p>
          <a:p>
            <a:endParaRPr lang="en-ZW" dirty="0" smtClean="0"/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76181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We Celebrate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Political commitment by leaders through the TB </a:t>
            </a:r>
            <a:r>
              <a:rPr lang="en-ZW" dirty="0" smtClean="0"/>
              <a:t>caucus – launched July 2016</a:t>
            </a:r>
          </a:p>
          <a:p>
            <a:r>
              <a:rPr lang="en-ZW" dirty="0" smtClean="0"/>
              <a:t>Decentralisation </a:t>
            </a:r>
            <a:r>
              <a:rPr lang="en-ZW" dirty="0" smtClean="0"/>
              <a:t>of services</a:t>
            </a:r>
            <a:endParaRPr lang="en-ZW" dirty="0" smtClean="0"/>
          </a:p>
          <a:p>
            <a:r>
              <a:rPr lang="en-ZW" dirty="0" smtClean="0"/>
              <a:t> </a:t>
            </a:r>
            <a:r>
              <a:rPr lang="en-ZW" dirty="0" smtClean="0"/>
              <a:t>The media increasingly taking up the community stories on TB</a:t>
            </a:r>
          </a:p>
          <a:p>
            <a:r>
              <a:rPr lang="en-ZW" dirty="0" smtClean="0"/>
              <a:t>The MOHCC and The Union initiating and supporting a mentorship programme for journalists covering TB stories</a:t>
            </a:r>
          </a:p>
          <a:p>
            <a:r>
              <a:rPr lang="en-ZW" dirty="0" smtClean="0"/>
              <a:t>The UZ-UCSF for the increasing number of TB studies being taken on board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15228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Concerns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one to be diagnosed for TB they pay consultation fees (Hospital $10 &amp; clinics $5) and chest </a:t>
            </a:r>
            <a:r>
              <a:rPr lang="en-US" dirty="0" smtClean="0"/>
              <a:t>x-rays</a:t>
            </a:r>
          </a:p>
          <a:p>
            <a:r>
              <a:rPr lang="en-US" dirty="0" smtClean="0"/>
              <a:t>Other forms of TB (other than pulmonary) are more difficult to diagnose, hence expensive </a:t>
            </a:r>
          </a:p>
          <a:p>
            <a:r>
              <a:rPr lang="en-US" dirty="0" smtClean="0"/>
              <a:t>While the policy on screening HIV and TB is in place, it is not always implemented </a:t>
            </a:r>
          </a:p>
          <a:p>
            <a:r>
              <a:rPr lang="en-US" dirty="0"/>
              <a:t>Access to TB treatment is a challenge to those living in the rural areas and </a:t>
            </a:r>
            <a:r>
              <a:rPr lang="en-US" dirty="0" err="1"/>
              <a:t>peri</a:t>
            </a:r>
            <a:r>
              <a:rPr lang="en-US" dirty="0"/>
              <a:t>-urban </a:t>
            </a:r>
            <a:r>
              <a:rPr lang="en-US" dirty="0" smtClean="0"/>
              <a:t>farms</a:t>
            </a:r>
          </a:p>
          <a:p>
            <a:r>
              <a:rPr lang="en-US" dirty="0" smtClean="0"/>
              <a:t>With the difficulties in the economy, many young people are engaging in </a:t>
            </a:r>
            <a:r>
              <a:rPr lang="en-US" dirty="0" err="1" smtClean="0"/>
              <a:t>artesanal</a:t>
            </a:r>
            <a:r>
              <a:rPr lang="en-US" dirty="0" smtClean="0"/>
              <a:t> mining, increasing their risk of acquiring pulmonary TB due to silica dust and poor ventilation.</a:t>
            </a:r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90841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Concerns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W" dirty="0" smtClean="0"/>
              <a:t>Isoniazid preventive therapy adverse reactions – not much information given by HCW (outside research)</a:t>
            </a:r>
          </a:p>
          <a:p>
            <a:r>
              <a:rPr lang="en-ZW" dirty="0" smtClean="0"/>
              <a:t>Poverty - </a:t>
            </a:r>
          </a:p>
          <a:p>
            <a:r>
              <a:rPr lang="en-ZW" dirty="0" smtClean="0"/>
              <a:t>Diagnostics – non-availability of diagnostic machines, or broken down machines, shortages, </a:t>
            </a:r>
          </a:p>
          <a:p>
            <a:r>
              <a:rPr lang="en-ZW" dirty="0" smtClean="0"/>
              <a:t>No vitamin supplements (pyridoxine) supplied – in some cases</a:t>
            </a:r>
          </a:p>
          <a:p>
            <a:r>
              <a:rPr lang="en-ZW" dirty="0" smtClean="0"/>
              <a:t>Little community education on chronic conditions that elevate the risk of TB infection, e. g. diabetes mellitus, HIV</a:t>
            </a:r>
          </a:p>
          <a:p>
            <a:r>
              <a:rPr lang="en-ZW" dirty="0" smtClean="0"/>
              <a:t>Advocacy and funding for TB prevention and treatment is not  prioritised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276571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Women and TB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Women bear the brunt of the burden in the community regarding religious and cultural/ traditional practices that hinder access to medical assistance.</a:t>
            </a:r>
          </a:p>
          <a:p>
            <a:r>
              <a:rPr lang="en-ZW" dirty="0" smtClean="0"/>
              <a:t>Some churches bar their members from going to clinics for medical treatment.</a:t>
            </a:r>
          </a:p>
          <a:p>
            <a:pPr lvl="1"/>
            <a:r>
              <a:rPr lang="en-ZW" dirty="0" smtClean="0"/>
              <a:t>However, the members do not live in isolation when outside church services, hence they can continue to spread TB when there is no correct treatment.</a:t>
            </a:r>
          </a:p>
          <a:p>
            <a:r>
              <a:rPr lang="en-ZW" dirty="0" smtClean="0"/>
              <a:t>Women, as carers in the home of those who are ill with TB, are at risk of acquiring the infection. 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839897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Women and TB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Women who believe in medical treatment, and are in religious sects who deny it, often have to seek medical treatment behind the backs of their spouses and religious leaders</a:t>
            </a:r>
          </a:p>
          <a:p>
            <a:pPr lvl="1"/>
            <a:r>
              <a:rPr lang="en-ZW" dirty="0" smtClean="0"/>
              <a:t>This results in difficulties for women in terms of adherence as they also try to conceal the medicines</a:t>
            </a:r>
          </a:p>
          <a:p>
            <a:pPr lvl="1"/>
            <a:r>
              <a:rPr lang="en-ZW" dirty="0" smtClean="0"/>
              <a:t>This can also result in many cases of TB in the community remaining undetected</a:t>
            </a:r>
          </a:p>
          <a:p>
            <a:r>
              <a:rPr lang="en-ZW" dirty="0" smtClean="0"/>
              <a:t>The burden is multiplied several times over when the woman is disabled, or where she has to care for someone with TB who is also disabled.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49231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TB and Disability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Many times poverty is an integral part of this combination</a:t>
            </a:r>
          </a:p>
          <a:p>
            <a:r>
              <a:rPr lang="en-ZW" dirty="0" smtClean="0"/>
              <a:t>Access to health facilities is hampered by mobility difficulties as well as lack of money for bus fares</a:t>
            </a:r>
          </a:p>
          <a:p>
            <a:r>
              <a:rPr lang="en-ZW" dirty="0" smtClean="0"/>
              <a:t>Adherence may be hampered by inadequate nutrition as the person with disability may be unable to fend for themselves</a:t>
            </a:r>
          </a:p>
          <a:p>
            <a:r>
              <a:rPr lang="en-ZW" dirty="0" smtClean="0"/>
              <a:t>People with disabilities face several layers of stigma and discrimination – disability, poverty, TB infection, HIV infection, CVD, Hypertension, </a:t>
            </a:r>
            <a:r>
              <a:rPr lang="en-ZW" dirty="0"/>
              <a:t>m</a:t>
            </a:r>
            <a:r>
              <a:rPr lang="en-ZW" dirty="0" smtClean="0"/>
              <a:t>ental illnesses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090735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975</Words>
  <Application>Microsoft Office PowerPoint</Application>
  <PresentationFormat>Widescreen</PresentationFormat>
  <Paragraphs>82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Community Perspectives on TB</vt:lpstr>
      <vt:lpstr>PowerPoint Presentation</vt:lpstr>
      <vt:lpstr>We Applaud Advances..</vt:lpstr>
      <vt:lpstr>We Celebrate</vt:lpstr>
      <vt:lpstr>Concerns</vt:lpstr>
      <vt:lpstr>Concerns</vt:lpstr>
      <vt:lpstr>Women and TB</vt:lpstr>
      <vt:lpstr>Women and TB</vt:lpstr>
      <vt:lpstr>TB and Disability</vt:lpstr>
      <vt:lpstr>Children and TB</vt:lpstr>
      <vt:lpstr>Our wishes…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Perspectives on TB</dc:title>
  <dc:creator>Martha Tholanah</dc:creator>
  <cp:lastModifiedBy>Martha Tholanah</cp:lastModifiedBy>
  <cp:revision>46</cp:revision>
  <dcterms:created xsi:type="dcterms:W3CDTF">2017-04-28T10:51:26Z</dcterms:created>
  <dcterms:modified xsi:type="dcterms:W3CDTF">2017-05-05T07:08:33Z</dcterms:modified>
</cp:coreProperties>
</file>