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8" r:id="rId2"/>
    <p:sldId id="260" r:id="rId3"/>
    <p:sldId id="293" r:id="rId4"/>
    <p:sldId id="292" r:id="rId5"/>
    <p:sldId id="290" r:id="rId6"/>
    <p:sldId id="266" r:id="rId7"/>
    <p:sldId id="298" r:id="rId8"/>
    <p:sldId id="280" r:id="rId9"/>
    <p:sldId id="295" r:id="rId10"/>
    <p:sldId id="29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05">
          <p15:clr>
            <a:srgbClr val="A4A3A4"/>
          </p15:clr>
        </p15:guide>
        <p15:guide id="2" pos="283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le Brow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37882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40519"/>
    <p:restoredTop sz="91398" autoAdjust="0"/>
  </p:normalViewPr>
  <p:slideViewPr>
    <p:cSldViewPr snapToGrid="0" snapToObjects="1">
      <p:cViewPr>
        <p:scale>
          <a:sx n="75" d="100"/>
          <a:sy n="75" d="100"/>
        </p:scale>
        <p:origin x="-990" y="90"/>
      </p:cViewPr>
      <p:guideLst>
        <p:guide orient="horz" pos="2305"/>
        <p:guide pos="2831"/>
      </p:guideLst>
    </p:cSldViewPr>
  </p:slideViewPr>
  <p:notesTextViewPr>
    <p:cViewPr>
      <p:scale>
        <a:sx n="100" d="100"/>
        <a:sy n="100" d="100"/>
      </p:scale>
      <p:origin x="0" y="0"/>
    </p:cViewPr>
  </p:notesTextViewPr>
  <p:notesViewPr>
    <p:cSldViewPr snapToGrid="0" snapToObjects="1">
      <p:cViewPr varScale="1">
        <p:scale>
          <a:sx n="72" d="100"/>
          <a:sy n="72" d="100"/>
        </p:scale>
        <p:origin x="-305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F3D7D0-229E-D644-86C0-B8598C2A3825}" type="datetimeFigureOut">
              <a:rPr lang="en-US" smtClean="0"/>
              <a:pPr/>
              <a:t>5/5/2017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0359B3-BDFF-104A-AB1B-6F6DCC29A330}" type="slidenum">
              <a:rPr lang="en-US" smtClean="0"/>
              <a:pPr/>
              <a:t>‹#›</a:t>
            </a:fld>
            <a:endParaRPr lang="en-US"/>
          </a:p>
        </p:txBody>
      </p:sp>
    </p:spTree>
    <p:extLst>
      <p:ext uri="{BB962C8B-B14F-4D97-AF65-F5344CB8AC3E}">
        <p14:creationId xmlns="" xmlns:p14="http://schemas.microsoft.com/office/powerpoint/2010/main" val="4024814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B80359B3-BDFF-104A-AB1B-6F6DCC29A330}" type="slidenum">
              <a:rPr lang="en-US" smtClean="0"/>
              <a:pPr/>
              <a:t>1</a:t>
            </a:fld>
            <a:endParaRPr lang="en-US"/>
          </a:p>
        </p:txBody>
      </p:sp>
    </p:spTree>
    <p:extLst>
      <p:ext uri="{BB962C8B-B14F-4D97-AF65-F5344CB8AC3E}">
        <p14:creationId xmlns="" xmlns:p14="http://schemas.microsoft.com/office/powerpoint/2010/main" val="2508163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359B3-BDFF-104A-AB1B-6F6DCC29A330}" type="slidenum">
              <a:rPr lang="en-US" smtClean="0"/>
              <a:pPr/>
              <a:t>10</a:t>
            </a:fld>
            <a:endParaRPr lang="en-US"/>
          </a:p>
        </p:txBody>
      </p:sp>
    </p:spTree>
    <p:extLst>
      <p:ext uri="{BB962C8B-B14F-4D97-AF65-F5344CB8AC3E}">
        <p14:creationId xmlns="" xmlns:p14="http://schemas.microsoft.com/office/powerpoint/2010/main" val="136256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The vast majority of HIV transmisison occurs between HIV-discordant couples. </a:t>
            </a:r>
          </a:p>
          <a:p>
            <a:r>
              <a:rPr lang="en-ZW" dirty="0" smtClean="0"/>
              <a:t>It has been estimtaed that up to half of the people with HIV in sub Saharan Africa are in a stable HIV-discordant relationship, and that half of all new HIV infections occur among married, cohabitating HIV-discordant couples. </a:t>
            </a:r>
          </a:p>
          <a:p>
            <a:endParaRPr lang="en-ZW" dirty="0"/>
          </a:p>
          <a:p>
            <a:r>
              <a:rPr lang="en-ZW" dirty="0"/>
              <a:t>It </a:t>
            </a:r>
            <a:r>
              <a:rPr lang="en-ZW" dirty="0" smtClean="0"/>
              <a:t>is also clear </a:t>
            </a:r>
            <a:r>
              <a:rPr lang="en-ZW" dirty="0"/>
              <a:t>that HIV-discordant couples desire more children, and </a:t>
            </a:r>
            <a:r>
              <a:rPr lang="en-ZW" dirty="0" smtClean="0"/>
              <a:t>that pregnancy </a:t>
            </a:r>
            <a:r>
              <a:rPr lang="en-ZW" dirty="0"/>
              <a:t>is common (24%) among HIV-infected </a:t>
            </a:r>
            <a:r>
              <a:rPr lang="en-ZW" dirty="0" smtClean="0"/>
              <a:t>women, including women </a:t>
            </a:r>
            <a:r>
              <a:rPr lang="en-ZW" dirty="0"/>
              <a:t>in sub-Saharan Africa </a:t>
            </a:r>
            <a:r>
              <a:rPr lang="en-ZW" dirty="0" smtClean="0"/>
              <a:t>and </a:t>
            </a:r>
            <a:r>
              <a:rPr lang="en-ZW" dirty="0"/>
              <a:t>Zimbabwe. </a:t>
            </a:r>
            <a:endParaRPr lang="en-ZW" dirty="0" smtClean="0"/>
          </a:p>
          <a:p>
            <a:endParaRPr lang="en-ZW" dirty="0"/>
          </a:p>
          <a:p>
            <a:r>
              <a:rPr lang="en-ZW" dirty="0" smtClean="0"/>
              <a:t>Because child bearing is viewed as a basic human right, guidelines have recently been developed for SSA that outline the use of several methods/techniques to minimize heterosexual transmission of HIV while trying to get pregnant. </a:t>
            </a:r>
          </a:p>
          <a:p>
            <a:endParaRPr lang="en-ZW" dirty="0"/>
          </a:p>
          <a:p>
            <a:r>
              <a:rPr lang="en-ZW" dirty="0" smtClean="0"/>
              <a:t>These stragegies include:::: (next slide)</a:t>
            </a:r>
          </a:p>
          <a:p>
            <a:endParaRPr lang="en-ZW" dirty="0"/>
          </a:p>
          <a:p>
            <a:endParaRPr lang="en-ZW" dirty="0"/>
          </a:p>
        </p:txBody>
      </p:sp>
      <p:sp>
        <p:nvSpPr>
          <p:cNvPr id="4" name="Slide Number Placeholder 3"/>
          <p:cNvSpPr>
            <a:spLocks noGrp="1"/>
          </p:cNvSpPr>
          <p:nvPr>
            <p:ph type="sldNum" sz="quarter" idx="10"/>
          </p:nvPr>
        </p:nvSpPr>
        <p:spPr/>
        <p:txBody>
          <a:bodyPr/>
          <a:lstStyle/>
          <a:p>
            <a:fld id="{7EF84734-0476-486A-BEC6-34F785EB8DAA}" type="slidenum">
              <a:rPr lang="en-US" smtClean="0"/>
              <a:pPr/>
              <a:t>2</a:t>
            </a:fld>
            <a:endParaRPr lang="en-US"/>
          </a:p>
        </p:txBody>
      </p:sp>
    </p:spTree>
    <p:extLst>
      <p:ext uri="{BB962C8B-B14F-4D97-AF65-F5344CB8AC3E}">
        <p14:creationId xmlns="" xmlns:p14="http://schemas.microsoft.com/office/powerpoint/2010/main" val="325602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000" dirty="0" smtClean="0"/>
              <a:t>SAFER conception strategies/methods include the following:</a:t>
            </a:r>
            <a:r>
              <a:rPr lang="en-US" sz="3000" baseline="0" dirty="0" smtClean="0"/>
              <a:t> </a:t>
            </a:r>
          </a:p>
          <a:p>
            <a:endParaRPr lang="en-US" sz="3000" baseline="0" dirty="0" smtClean="0"/>
          </a:p>
          <a:p>
            <a:pPr marL="457200" indent="-457200">
              <a:buFont typeface="Arial" charset="0"/>
              <a:buChar char="•"/>
            </a:pPr>
            <a:r>
              <a:rPr lang="en-US" sz="3000" dirty="0" smtClean="0"/>
              <a:t>ART with viral load monitoring in HIV positive partner</a:t>
            </a:r>
          </a:p>
          <a:p>
            <a:pPr marL="914400" lvl="1" indent="-457200">
              <a:lnSpc>
                <a:spcPct val="100000"/>
              </a:lnSpc>
              <a:buFont typeface="Arial" charset="0"/>
              <a:buChar char="•"/>
            </a:pPr>
            <a:r>
              <a:rPr lang="en-ZW" sz="3000" dirty="0" smtClean="0"/>
              <a:t>coupled with </a:t>
            </a:r>
            <a:r>
              <a:rPr lang="en-ZW" sz="3000" dirty="0" err="1" smtClean="0"/>
              <a:t>condomless</a:t>
            </a:r>
            <a:r>
              <a:rPr lang="en-ZW" sz="3000" dirty="0" smtClean="0"/>
              <a:t> sex timed to the fertile period after viral suppression</a:t>
            </a:r>
            <a:endParaRPr lang="en-US" sz="3000" dirty="0" smtClean="0"/>
          </a:p>
          <a:p>
            <a:pPr marL="457200" indent="-457200">
              <a:lnSpc>
                <a:spcPct val="100000"/>
              </a:lnSpc>
              <a:buFont typeface="Arial" charset="0"/>
              <a:buChar char="•"/>
            </a:pPr>
            <a:r>
              <a:rPr lang="en-US" sz="3000" dirty="0" err="1" smtClean="0"/>
              <a:t>PrEP</a:t>
            </a:r>
            <a:r>
              <a:rPr lang="en-US" sz="3000" dirty="0" smtClean="0"/>
              <a:t> in HIV negative partner</a:t>
            </a:r>
          </a:p>
          <a:p>
            <a:pPr marL="914400" lvl="1" indent="-457200">
              <a:lnSpc>
                <a:spcPct val="100000"/>
              </a:lnSpc>
              <a:buFont typeface="Arial" charset="0"/>
              <a:buChar char="•"/>
            </a:pPr>
            <a:r>
              <a:rPr lang="en-ZW" sz="3000" dirty="0" smtClean="0"/>
              <a:t>coupled with </a:t>
            </a:r>
            <a:r>
              <a:rPr lang="en-ZW" sz="3000" dirty="0" err="1" smtClean="0"/>
              <a:t>condomless</a:t>
            </a:r>
            <a:r>
              <a:rPr lang="en-ZW" sz="3000" dirty="0" smtClean="0"/>
              <a:t> sex timed to the fertile period</a:t>
            </a:r>
            <a:endParaRPr lang="en-US" sz="3000" dirty="0" smtClean="0"/>
          </a:p>
          <a:p>
            <a:pPr marL="457200" marR="0" lvl="0" indent="-457200" algn="l" defTabSz="457200" rtl="0" eaLnBrk="1" fontAlgn="auto" latinLnBrk="0" hangingPunct="1">
              <a:lnSpc>
                <a:spcPct val="100000"/>
              </a:lnSpc>
              <a:spcBef>
                <a:spcPts val="0"/>
              </a:spcBef>
              <a:spcAft>
                <a:spcPts val="0"/>
              </a:spcAft>
              <a:buClrTx/>
              <a:buSzTx/>
              <a:buFont typeface="Arial" charset="0"/>
              <a:buChar char="•"/>
              <a:tabLst/>
              <a:defRPr/>
            </a:pPr>
            <a:r>
              <a:rPr lang="en-US" sz="3000" dirty="0" smtClean="0"/>
              <a:t>Semen washing with intrauterine insemination (IUI)</a:t>
            </a:r>
          </a:p>
          <a:p>
            <a:pPr marL="457200" indent="-457200">
              <a:lnSpc>
                <a:spcPct val="100000"/>
              </a:lnSpc>
              <a:buFont typeface="Arial" charset="0"/>
              <a:buChar char="•"/>
            </a:pPr>
            <a:r>
              <a:rPr lang="en-US" sz="3000" dirty="0" smtClean="0"/>
              <a:t>Artificial vaginal insemination</a:t>
            </a:r>
          </a:p>
          <a:p>
            <a:pPr marL="0" indent="0">
              <a:buNone/>
            </a:pPr>
            <a:r>
              <a:rPr lang="en-US" sz="3000" dirty="0" smtClean="0"/>
              <a:t> </a:t>
            </a:r>
          </a:p>
          <a:p>
            <a:r>
              <a:rPr lang="en-US" sz="3000" dirty="0" smtClean="0">
                <a:solidFill>
                  <a:srgbClr val="FF0000"/>
                </a:solidFill>
              </a:rPr>
              <a:t>NB: </a:t>
            </a:r>
            <a:r>
              <a:rPr lang="en-ZW" sz="3000" dirty="0" smtClean="0">
                <a:solidFill>
                  <a:srgbClr val="FF0000"/>
                </a:solidFill>
              </a:rPr>
              <a:t>allowed to choose more than one strategy if they want. SAFER also includes patient counselling to</a:t>
            </a:r>
            <a:r>
              <a:rPr lang="en-ZW" sz="3000" baseline="0" dirty="0" smtClean="0">
                <a:solidFill>
                  <a:srgbClr val="FF0000"/>
                </a:solidFill>
              </a:rPr>
              <a:t> help patients choose and understand the safer conception strategies available.  </a:t>
            </a:r>
            <a:endParaRPr lang="en-US" sz="300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948F24B0-035D-C849-8787-253736BB9581}" type="slidenum">
              <a:rPr lang="en-US" smtClean="0"/>
              <a:pPr/>
              <a:t>3</a:t>
            </a:fld>
            <a:endParaRPr lang="en-US"/>
          </a:p>
        </p:txBody>
      </p:sp>
    </p:spTree>
    <p:extLst>
      <p:ext uri="{BB962C8B-B14F-4D97-AF65-F5344CB8AC3E}">
        <p14:creationId xmlns="" xmlns:p14="http://schemas.microsoft.com/office/powerpoint/2010/main" val="109127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ZW" dirty="0" smtClean="0"/>
              <a:t>While</a:t>
            </a:r>
            <a:r>
              <a:rPr lang="en-ZW" baseline="0" dirty="0" smtClean="0"/>
              <a:t> the guidelines exist, </a:t>
            </a:r>
            <a:r>
              <a:rPr lang="en-ZW" dirty="0" smtClean="0"/>
              <a:t>we </a:t>
            </a:r>
            <a:r>
              <a:rPr lang="en-ZW" dirty="0"/>
              <a:t>do not yet know which strategies </a:t>
            </a:r>
            <a:r>
              <a:rPr lang="en-ZW" dirty="0" smtClean="0"/>
              <a:t>couples will </a:t>
            </a:r>
            <a:r>
              <a:rPr lang="en-ZW" dirty="0"/>
              <a:t>want to use when given the choice in the </a:t>
            </a:r>
            <a:r>
              <a:rPr lang="en-ZW" dirty="0" smtClean="0"/>
              <a:t>context </a:t>
            </a:r>
            <a:r>
              <a:rPr lang="en-ZW" dirty="0"/>
              <a:t>of trying to </a:t>
            </a:r>
            <a:r>
              <a:rPr lang="en-ZW" dirty="0" smtClean="0"/>
              <a:t>conceive.</a:t>
            </a:r>
            <a:r>
              <a:rPr lang="en-ZW" baseline="0" dirty="0" smtClean="0"/>
              <a:t> </a:t>
            </a:r>
            <a:endParaRPr lang="en-ZW" dirty="0" smtClean="0"/>
          </a:p>
          <a:p>
            <a:pPr>
              <a:defRPr/>
            </a:pPr>
            <a:endParaRPr lang="en-ZW" dirty="0" smtClean="0"/>
          </a:p>
          <a:p>
            <a:pPr>
              <a:defRPr/>
            </a:pPr>
            <a:r>
              <a:rPr lang="en-ZW" dirty="0" smtClean="0"/>
              <a:t>We also have no </a:t>
            </a:r>
            <a:r>
              <a:rPr lang="en-ZW" dirty="0"/>
              <a:t>sense how </a:t>
            </a:r>
            <a:r>
              <a:rPr lang="en-ZW" dirty="0" smtClean="0"/>
              <a:t>well they will adhere to these strategies, how satistified </a:t>
            </a:r>
            <a:r>
              <a:rPr lang="en-ZW" dirty="0"/>
              <a:t>they will be and </a:t>
            </a:r>
            <a:r>
              <a:rPr lang="en-ZW" dirty="0" smtClean="0"/>
              <a:t>how succesful</a:t>
            </a:r>
            <a:r>
              <a:rPr lang="en-ZW" baseline="0" dirty="0" smtClean="0"/>
              <a:t> the strategies will be in the context of trying to conceive.</a:t>
            </a:r>
          </a:p>
          <a:p>
            <a:pPr>
              <a:defRPr/>
            </a:pPr>
            <a:endParaRPr lang="en-ZW" baseline="0" dirty="0" smtClean="0"/>
          </a:p>
          <a:p>
            <a:pPr>
              <a:defRPr/>
            </a:pPr>
            <a:r>
              <a:rPr lang="en-ZW" baseline="0" dirty="0" smtClean="0"/>
              <a:t>In order to inform safer conception policy and scale up, we will also need to understand the relative cost and effectiveness of these strategies. </a:t>
            </a:r>
          </a:p>
          <a:p>
            <a:pPr>
              <a:defRPr/>
            </a:pPr>
            <a:endParaRPr lang="en-ZW" baseline="0" dirty="0" smtClean="0"/>
          </a:p>
          <a:p>
            <a:pPr>
              <a:defRPr/>
            </a:pPr>
            <a:r>
              <a:rPr lang="en-ZW" baseline="0" dirty="0" smtClean="0"/>
              <a:t>Therefore, we have designed an observational cohort study, called SAFER, to:  </a:t>
            </a:r>
          </a:p>
          <a:p>
            <a:pPr>
              <a:defRPr/>
            </a:pPr>
            <a:endParaRPr lang="en-ZW" dirty="0"/>
          </a:p>
          <a:p>
            <a:pPr marL="228600" indent="-228600">
              <a:buFont typeface="+mj-lt"/>
              <a:buAutoNum type="arabicPeriod"/>
            </a:pPr>
            <a:r>
              <a:rPr lang="en-ZW" dirty="0" smtClean="0"/>
              <a:t>measure uptake, adherence to, and effectiveness of safer conception strategies;  </a:t>
            </a:r>
          </a:p>
          <a:p>
            <a:pPr marL="228600" indent="-228600">
              <a:buFont typeface="+mj-lt"/>
              <a:buAutoNum type="arabicPeriod"/>
            </a:pPr>
            <a:r>
              <a:rPr lang="en-ZW" dirty="0" smtClean="0"/>
              <a:t>measure acceptability, patient and provider experiences, and satisfaction; </a:t>
            </a:r>
          </a:p>
          <a:p>
            <a:pPr marL="228600" indent="-228600">
              <a:buFont typeface="+mj-lt"/>
              <a:buAutoNum type="arabicPeriod"/>
            </a:pPr>
            <a:r>
              <a:rPr lang="en-ZW" dirty="0" smtClean="0"/>
              <a:t>measure cost-effectiveness of different strategies for safer conception in this setting </a:t>
            </a:r>
          </a:p>
          <a:p>
            <a:pPr marL="228600" indent="-228600">
              <a:buFont typeface="+mj-lt"/>
              <a:buAutoNum type="arabicPeriod"/>
            </a:pPr>
            <a:endParaRPr lang="en-ZW" sz="1200" dirty="0" smtClean="0"/>
          </a:p>
          <a:p>
            <a:pPr marL="0" indent="0">
              <a:buFont typeface="+mj-lt"/>
              <a:buNone/>
            </a:pPr>
            <a:r>
              <a:rPr lang="en-ZW" sz="1200" dirty="0" smtClean="0"/>
              <a:t>3</a:t>
            </a:r>
            <a:r>
              <a:rPr lang="en-ZW" sz="1200" baseline="0" dirty="0" smtClean="0"/>
              <a:t> components/phases of the study mirror the objectives: </a:t>
            </a:r>
            <a:endParaRPr lang="en-ZW" sz="1200" dirty="0" smtClean="0"/>
          </a:p>
          <a:p>
            <a:pPr marL="228600" indent="-228600">
              <a:buFont typeface="+mj-lt"/>
              <a:buAutoNum type="arabicPeriod"/>
            </a:pPr>
            <a:r>
              <a:rPr lang="en-ZW" sz="1200" dirty="0" smtClean="0"/>
              <a:t>non-randomized interventional pilot study</a:t>
            </a:r>
          </a:p>
          <a:p>
            <a:pPr marL="228600" indent="-228600">
              <a:buFont typeface="+mj-lt"/>
              <a:buAutoNum type="arabicPeriod"/>
            </a:pPr>
            <a:r>
              <a:rPr lang="en-ZW" sz="1200" dirty="0" smtClean="0"/>
              <a:t>cross-sectional qualitative interviews among a sample of providers and patients participating in the pilot study</a:t>
            </a:r>
          </a:p>
          <a:p>
            <a:pPr marL="228600" indent="-228600">
              <a:buFont typeface="+mj-lt"/>
              <a:buAutoNum type="arabicPeriod"/>
            </a:pPr>
            <a:r>
              <a:rPr lang="en-ZW" sz="1200" dirty="0" smtClean="0"/>
              <a:t>costing studies during the pilot cohort study to estimate the costs associated with delivering the study</a:t>
            </a:r>
          </a:p>
          <a:p>
            <a:endParaRPr lang="en-ZW" sz="1200" dirty="0" smtClean="0"/>
          </a:p>
          <a:p>
            <a:r>
              <a:rPr lang="en-ZW" sz="1200" dirty="0" smtClean="0"/>
              <a:t>NB; follow up for  14 to 26 months </a:t>
            </a:r>
          </a:p>
          <a:p>
            <a:pPr marL="228600" indent="-228600">
              <a:buFont typeface="+mj-lt"/>
              <a:buAutoNum type="arabicPeriod"/>
            </a:pPr>
            <a:endParaRPr lang="en-ZW" dirty="0" smtClean="0"/>
          </a:p>
          <a:p>
            <a:endParaRPr lang="en-ZW"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48F24B0-035D-C849-8787-253736BB9581}" type="slidenum">
              <a:rPr lang="en-US" smtClean="0"/>
              <a:pPr/>
              <a:t>4</a:t>
            </a:fld>
            <a:endParaRPr lang="en-US"/>
          </a:p>
        </p:txBody>
      </p:sp>
    </p:spTree>
    <p:extLst>
      <p:ext uri="{BB962C8B-B14F-4D97-AF65-F5344CB8AC3E}">
        <p14:creationId xmlns="" xmlns:p14="http://schemas.microsoft.com/office/powerpoint/2010/main" val="1354577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2800" b="1" dirty="0" smtClean="0">
                <a:latin typeface="Arial" charset="0"/>
                <a:ea typeface="Arial" charset="0"/>
                <a:cs typeface="Arial" charset="0"/>
              </a:rPr>
              <a:t>HOW: </a:t>
            </a:r>
          </a:p>
          <a:p>
            <a:r>
              <a:rPr lang="en-ZW" sz="2800" dirty="0" smtClean="0">
                <a:latin typeface="Arial" charset="0"/>
                <a:ea typeface="Arial" charset="0"/>
                <a:cs typeface="Arial" charset="0"/>
              </a:rPr>
              <a:t>Couple chooses their strategy(s)</a:t>
            </a:r>
          </a:p>
          <a:p>
            <a:pPr lvl="1"/>
            <a:r>
              <a:rPr lang="en-ZW" sz="2400" dirty="0" smtClean="0">
                <a:latin typeface="Arial" charset="0"/>
                <a:ea typeface="Arial" charset="0"/>
                <a:cs typeface="Arial" charset="0"/>
              </a:rPr>
              <a:t>Followed for 12 months of pregnancy attempts</a:t>
            </a:r>
          </a:p>
          <a:p>
            <a:pPr lvl="1"/>
            <a:r>
              <a:rPr lang="en-ZW" sz="2400" dirty="0" smtClean="0">
                <a:latin typeface="Arial" charset="0"/>
                <a:ea typeface="Arial" charset="0"/>
                <a:cs typeface="Arial" charset="0"/>
              </a:rPr>
              <a:t>Through pregnancy and delivery</a:t>
            </a:r>
          </a:p>
          <a:p>
            <a:r>
              <a:rPr lang="en-ZW" sz="2800" b="1" dirty="0" smtClean="0">
                <a:latin typeface="Arial" charset="0"/>
                <a:ea typeface="Arial" charset="0"/>
                <a:cs typeface="Arial" charset="0"/>
              </a:rPr>
              <a:t>WHEN: </a:t>
            </a:r>
          </a:p>
          <a:p>
            <a:r>
              <a:rPr lang="en-ZW" sz="2800" dirty="0" smtClean="0">
                <a:latin typeface="Arial" charset="0"/>
                <a:ea typeface="Arial" charset="0"/>
                <a:cs typeface="Arial" charset="0"/>
              </a:rPr>
              <a:t>Enrolment started March 2017</a:t>
            </a:r>
          </a:p>
          <a:p>
            <a:r>
              <a:rPr lang="en-US" sz="2800" b="1" dirty="0" smtClean="0">
                <a:latin typeface="Arial" charset="0"/>
                <a:ea typeface="Arial" charset="0"/>
                <a:cs typeface="Arial" charset="0"/>
              </a:rPr>
              <a:t>WHERE:</a:t>
            </a:r>
            <a:r>
              <a:rPr lang="en-US" sz="2800" dirty="0" smtClean="0">
                <a:latin typeface="Arial" charset="0"/>
                <a:ea typeface="Arial" charset="0"/>
                <a:cs typeface="Arial" charset="0"/>
              </a:rPr>
              <a:t> </a:t>
            </a:r>
          </a:p>
          <a:p>
            <a:r>
              <a:rPr lang="en-US" sz="2800" dirty="0" smtClean="0">
                <a:latin typeface="Arial" charset="0"/>
                <a:ea typeface="Arial" charset="0"/>
                <a:cs typeface="Arial" charset="0"/>
              </a:rPr>
              <a:t>UZ-UCSF </a:t>
            </a:r>
            <a:r>
              <a:rPr lang="en-US" sz="2800" dirty="0" err="1" smtClean="0">
                <a:latin typeface="Arial" charset="0"/>
                <a:ea typeface="Arial" charset="0"/>
                <a:cs typeface="Arial" charset="0"/>
              </a:rPr>
              <a:t>Zengeza</a:t>
            </a:r>
            <a:r>
              <a:rPr lang="en-US" sz="2800" dirty="0" smtClean="0">
                <a:latin typeface="Arial" charset="0"/>
                <a:ea typeface="Arial" charset="0"/>
                <a:cs typeface="Arial" charset="0"/>
              </a:rPr>
              <a:t> CRS, on the grounds of </a:t>
            </a:r>
            <a:r>
              <a:rPr lang="en-US" sz="2800" dirty="0" err="1" smtClean="0">
                <a:latin typeface="Arial" charset="0"/>
                <a:ea typeface="Arial" charset="0"/>
                <a:cs typeface="Arial" charset="0"/>
              </a:rPr>
              <a:t>Zengeza</a:t>
            </a:r>
            <a:r>
              <a:rPr lang="en-US" sz="2800" dirty="0" smtClean="0">
                <a:latin typeface="Arial" charset="0"/>
                <a:ea typeface="Arial" charset="0"/>
                <a:cs typeface="Arial" charset="0"/>
              </a:rPr>
              <a:t> Municipal Clinic, </a:t>
            </a:r>
            <a:r>
              <a:rPr lang="en-US" sz="2800" dirty="0" err="1" smtClean="0">
                <a:latin typeface="Arial" charset="0"/>
                <a:ea typeface="Arial" charset="0"/>
                <a:cs typeface="Arial" charset="0"/>
              </a:rPr>
              <a:t>Chitungwiza</a:t>
            </a:r>
            <a:r>
              <a:rPr lang="en-ZW" sz="2800" dirty="0" smtClean="0">
                <a:latin typeface="Arial" charset="0"/>
                <a:ea typeface="Arial" charset="0"/>
                <a:cs typeface="Arial" charset="0"/>
              </a:rPr>
              <a:t> </a:t>
            </a:r>
          </a:p>
          <a:p>
            <a:endParaRPr lang="en-US" dirty="0" smtClean="0"/>
          </a:p>
          <a:p>
            <a:endParaRPr lang="en-US" dirty="0" smtClean="0"/>
          </a:p>
          <a:p>
            <a:r>
              <a:rPr lang="en-US" dirty="0" smtClean="0"/>
              <a:t>SAFER</a:t>
            </a:r>
            <a:r>
              <a:rPr lang="en-US" baseline="0" dirty="0" smtClean="0"/>
              <a:t> is an observational study</a:t>
            </a:r>
          </a:p>
          <a:p>
            <a:pPr>
              <a:buFont typeface="Arial" panose="020B0604020202020204" pitchFamily="34" charset="0"/>
              <a:buChar char="•"/>
            </a:pPr>
            <a:r>
              <a:rPr lang="en-US" sz="3200" dirty="0" smtClean="0"/>
              <a:t>40 HIV-discordant couples </a:t>
            </a:r>
          </a:p>
          <a:p>
            <a:pPr>
              <a:buFont typeface="Arial" panose="020B0604020202020204" pitchFamily="34" charset="0"/>
              <a:buChar char="•"/>
            </a:pPr>
            <a:r>
              <a:rPr lang="en-ZW" sz="3200" dirty="0" smtClean="0"/>
              <a:t>The two scenarios for discordancy are:</a:t>
            </a:r>
          </a:p>
          <a:p>
            <a:pPr lvl="1">
              <a:buFont typeface="Arial" panose="020B0604020202020204" pitchFamily="34" charset="0"/>
              <a:buChar char="•"/>
            </a:pPr>
            <a:r>
              <a:rPr lang="en-US" sz="3200" dirty="0" smtClean="0"/>
              <a:t>Male HIV-positive /Female HIV-negative</a:t>
            </a:r>
          </a:p>
          <a:p>
            <a:pPr lvl="1">
              <a:buFont typeface="Arial" panose="020B0604020202020204" pitchFamily="34" charset="0"/>
              <a:buChar char="•"/>
            </a:pPr>
            <a:r>
              <a:rPr lang="en-US" sz="3200" dirty="0" smtClean="0"/>
              <a:t>Female HIV-positive/Male HIV-negative</a:t>
            </a:r>
            <a:endParaRPr lang="en-ZW" sz="3200" dirty="0" smtClean="0"/>
          </a:p>
          <a:p>
            <a:endParaRPr lang="en-US" dirty="0"/>
          </a:p>
        </p:txBody>
      </p:sp>
      <p:sp>
        <p:nvSpPr>
          <p:cNvPr id="4" name="Slide Number Placeholder 3"/>
          <p:cNvSpPr>
            <a:spLocks noGrp="1"/>
          </p:cNvSpPr>
          <p:nvPr>
            <p:ph type="sldNum" sz="quarter" idx="10"/>
          </p:nvPr>
        </p:nvSpPr>
        <p:spPr/>
        <p:txBody>
          <a:bodyPr/>
          <a:lstStyle/>
          <a:p>
            <a:fld id="{B80359B3-BDFF-104A-AB1B-6F6DCC29A330}" type="slidenum">
              <a:rPr lang="en-US" smtClean="0"/>
              <a:pPr/>
              <a:t>5</a:t>
            </a:fld>
            <a:endParaRPr lang="en-US"/>
          </a:p>
        </p:txBody>
      </p:sp>
    </p:spTree>
    <p:extLst>
      <p:ext uri="{BB962C8B-B14F-4D97-AF65-F5344CB8AC3E}">
        <p14:creationId xmlns="" xmlns:p14="http://schemas.microsoft.com/office/powerpoint/2010/main" val="25100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4000"/>
              </a:lnSpc>
              <a:spcBef>
                <a:spcPts val="0"/>
              </a:spcBef>
              <a:buFont typeface="Arial" panose="020B0604020202020204" pitchFamily="34" charset="0"/>
              <a:buChar char="•"/>
            </a:pPr>
            <a:r>
              <a:rPr lang="en-US" sz="1200" dirty="0" smtClean="0">
                <a:effectLst/>
                <a:latin typeface="Arial"/>
                <a:ea typeface="Times New Roman"/>
                <a:cs typeface="Arial"/>
              </a:rPr>
              <a:t>Couple expresses a desire to conceive</a:t>
            </a:r>
            <a:endParaRPr lang="en-US" sz="1200" dirty="0" smtClean="0">
              <a:effectLst/>
              <a:latin typeface="Arial"/>
              <a:ea typeface="Times New Roman"/>
              <a:cs typeface="Times New Roman"/>
            </a:endParaRPr>
          </a:p>
          <a:p>
            <a:pPr>
              <a:buFont typeface="Arial" panose="020B0604020202020204" pitchFamily="34" charset="0"/>
              <a:buChar char="•"/>
            </a:pPr>
            <a:r>
              <a:rPr lang="en-US" sz="1200" dirty="0" smtClean="0">
                <a:effectLst/>
                <a:latin typeface="Arial"/>
                <a:ea typeface="Times New Roman"/>
              </a:rPr>
              <a:t>Sexually active </a:t>
            </a:r>
          </a:p>
          <a:p>
            <a:pPr>
              <a:buFont typeface="Arial" panose="020B0604020202020204" pitchFamily="34" charset="0"/>
              <a:buChar char="•"/>
            </a:pPr>
            <a:r>
              <a:rPr lang="en-US" sz="1200" dirty="0" smtClean="0">
                <a:effectLst/>
                <a:latin typeface="Arial"/>
                <a:ea typeface="Times New Roman"/>
              </a:rPr>
              <a:t>Willing to enter the study as a couple and intending to remain as a couple </a:t>
            </a:r>
          </a:p>
          <a:p>
            <a:pPr>
              <a:buFont typeface="Arial" panose="020B0604020202020204" pitchFamily="34" charset="0"/>
              <a:buChar char="•"/>
            </a:pPr>
            <a:r>
              <a:rPr lang="en-ZW" sz="1200" dirty="0" smtClean="0">
                <a:latin typeface="Arial"/>
                <a:ea typeface="Times New Roman"/>
              </a:rPr>
              <a:t>Men, age ≥18 years</a:t>
            </a:r>
          </a:p>
          <a:p>
            <a:pPr>
              <a:buFont typeface="Arial" panose="020B0604020202020204" pitchFamily="34" charset="0"/>
              <a:buChar char="•"/>
            </a:pPr>
            <a:r>
              <a:rPr lang="en-ZW" sz="1200" dirty="0" smtClean="0">
                <a:latin typeface="Arial"/>
                <a:ea typeface="Times New Roman"/>
              </a:rPr>
              <a:t>Women, age 18 - 35 years</a:t>
            </a:r>
          </a:p>
          <a:p>
            <a:pPr>
              <a:buFont typeface="Arial" panose="020B0604020202020204" pitchFamily="34" charset="0"/>
              <a:buChar char="•"/>
            </a:pPr>
            <a:r>
              <a:rPr lang="en-ZW" sz="1200" dirty="0" smtClean="0">
                <a:latin typeface="Arial"/>
                <a:ea typeface="Times New Roman"/>
              </a:rPr>
              <a:t>Not currently pregnant</a:t>
            </a:r>
          </a:p>
          <a:p>
            <a:pPr>
              <a:buFont typeface="Arial" panose="020B0604020202020204" pitchFamily="34" charset="0"/>
              <a:buChar char="•"/>
            </a:pPr>
            <a:r>
              <a:rPr lang="en-ZW" sz="1200" dirty="0" smtClean="0">
                <a:effectLst/>
                <a:latin typeface="Arial"/>
                <a:ea typeface="Times New Roman"/>
              </a:rPr>
              <a:t>No active serious infections e.g. TB</a:t>
            </a:r>
          </a:p>
          <a:p>
            <a:pPr>
              <a:buFont typeface="Arial" panose="020B0604020202020204" pitchFamily="34" charset="0"/>
              <a:buChar char="•"/>
            </a:pPr>
            <a:r>
              <a:rPr lang="en-ZW" sz="1200" dirty="0" smtClean="0">
                <a:latin typeface="Arial"/>
                <a:ea typeface="Times New Roman"/>
              </a:rPr>
              <a:t>Able to provide locator information</a:t>
            </a:r>
            <a:endParaRPr lang="en-US" sz="1200" dirty="0" smtClean="0">
              <a:effectLst/>
              <a:latin typeface="Arial"/>
              <a:ea typeface="Times New Roman"/>
            </a:endParaRPr>
          </a:p>
          <a:p>
            <a:pPr>
              <a:buFont typeface="Arial" panose="020B0604020202020204" pitchFamily="34" charset="0"/>
              <a:buChar char="•"/>
            </a:pPr>
            <a:r>
              <a:rPr lang="en-US" sz="1200" dirty="0" smtClean="0">
                <a:effectLst/>
                <a:latin typeface="Arial"/>
                <a:ea typeface="Times New Roman"/>
              </a:rPr>
              <a:t>Willing to use at least one of the  strategies for safer conception</a:t>
            </a:r>
          </a:p>
          <a:p>
            <a:endParaRPr lang="en-US" dirty="0"/>
          </a:p>
        </p:txBody>
      </p:sp>
      <p:sp>
        <p:nvSpPr>
          <p:cNvPr id="4" name="Slide Number Placeholder 3"/>
          <p:cNvSpPr>
            <a:spLocks noGrp="1"/>
          </p:cNvSpPr>
          <p:nvPr>
            <p:ph type="sldNum" sz="quarter" idx="10"/>
          </p:nvPr>
        </p:nvSpPr>
        <p:spPr/>
        <p:txBody>
          <a:bodyPr/>
          <a:lstStyle/>
          <a:p>
            <a:fld id="{B80359B3-BDFF-104A-AB1B-6F6DCC29A330}" type="slidenum">
              <a:rPr lang="en-US" smtClean="0"/>
              <a:pPr/>
              <a:t>6</a:t>
            </a:fld>
            <a:endParaRPr lang="en-US"/>
          </a:p>
        </p:txBody>
      </p:sp>
    </p:spTree>
    <p:extLst>
      <p:ext uri="{BB962C8B-B14F-4D97-AF65-F5344CB8AC3E}">
        <p14:creationId xmlns="" xmlns:p14="http://schemas.microsoft.com/office/powerpoint/2010/main" val="1191894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smtClean="0"/>
              <a:t>Adverse Events and Serious Adverse Events felt related to </a:t>
            </a:r>
            <a:r>
              <a:rPr lang="en-US" dirty="0" err="1" smtClean="0"/>
              <a:t>PrEP</a:t>
            </a:r>
            <a:r>
              <a:rPr lang="en-US" dirty="0" smtClean="0"/>
              <a:t>, ART, vaginal insemination, and semen washing will be documented on case report forms.</a:t>
            </a:r>
          </a:p>
          <a:p>
            <a:pPr>
              <a:buFont typeface="Arial" panose="020B0604020202020204" pitchFamily="34" charset="0"/>
              <a:buChar char="•"/>
            </a:pPr>
            <a:r>
              <a:rPr lang="en-US" dirty="0" smtClean="0"/>
              <a:t>All SAEs will be reported to ethics committees during SAFER</a:t>
            </a:r>
          </a:p>
          <a:p>
            <a:pPr>
              <a:buFont typeface="Arial" panose="020B0604020202020204" pitchFamily="34" charset="0"/>
              <a:buChar char="•"/>
            </a:pPr>
            <a:r>
              <a:rPr lang="en-US" dirty="0" smtClean="0"/>
              <a:t>Serum creatinine will be monitored at Month 1 and then every 6 months</a:t>
            </a:r>
          </a:p>
          <a:p>
            <a:pPr>
              <a:buFont typeface="Arial" panose="020B0604020202020204" pitchFamily="34" charset="0"/>
              <a:buChar char="•"/>
            </a:pPr>
            <a:r>
              <a:rPr lang="en-US" dirty="0" smtClean="0"/>
              <a:t>Serum creatinine elevation of Grade 1 or greater that is confirmed on a second sample drawn for follow-up of an abnormal result will result in temporary hold of </a:t>
            </a:r>
            <a:r>
              <a:rPr lang="en-US" dirty="0" err="1" smtClean="0"/>
              <a:t>PrEP.</a:t>
            </a:r>
            <a:r>
              <a:rPr lang="en-US" dirty="0" smtClean="0"/>
              <a:t> </a:t>
            </a:r>
          </a:p>
          <a:p>
            <a:pPr>
              <a:buFont typeface="Arial" panose="020B0604020202020204" pitchFamily="34" charset="0"/>
              <a:buChar char="•"/>
            </a:pPr>
            <a:r>
              <a:rPr lang="en-US" dirty="0" smtClean="0"/>
              <a:t> A participant with a Grade 2 or higher creatinine or a calculated creatinine clearance of &lt;50 mL/min will have </a:t>
            </a:r>
            <a:r>
              <a:rPr lang="en-US" dirty="0" err="1" smtClean="0"/>
              <a:t>PrEP</a:t>
            </a:r>
            <a:r>
              <a:rPr lang="en-US" dirty="0" smtClean="0"/>
              <a:t> temporarily withheld and a second sample will be drawn for confirmation</a:t>
            </a:r>
          </a:p>
          <a:p>
            <a:pPr>
              <a:buFont typeface="Arial" panose="020B0604020202020204" pitchFamily="34" charset="0"/>
              <a:buChar char="•"/>
            </a:pPr>
            <a:r>
              <a:rPr lang="en-US" dirty="0" smtClean="0"/>
              <a:t> Confirmed Grade 2 or higher creatinine events or confirmed creatinine clearance &lt;50 mL/min will result in permanent </a:t>
            </a:r>
            <a:r>
              <a:rPr lang="en-US" dirty="0" err="1" smtClean="0"/>
              <a:t>PrEP</a:t>
            </a:r>
            <a:r>
              <a:rPr lang="en-US" dirty="0" smtClean="0"/>
              <a:t> discontinuation. </a:t>
            </a:r>
            <a:endParaRPr lang="en-ZW" dirty="0" smtClean="0"/>
          </a:p>
          <a:p>
            <a:endParaRPr lang="en-ZW" dirty="0" smtClean="0"/>
          </a:p>
          <a:p>
            <a:endParaRPr lang="en-ZW" dirty="0" smtClean="0"/>
          </a:p>
          <a:p>
            <a:endParaRPr lang="en-ZW" dirty="0" smtClean="0"/>
          </a:p>
          <a:p>
            <a:pPr>
              <a:buFont typeface="Arial" panose="020B0604020202020204" pitchFamily="34" charset="0"/>
              <a:buChar char="•"/>
            </a:pPr>
            <a:r>
              <a:rPr lang="en-US" dirty="0" smtClean="0"/>
              <a:t>SAEs felt to be related to </a:t>
            </a:r>
            <a:r>
              <a:rPr lang="en-US" dirty="0" err="1" smtClean="0"/>
              <a:t>PrEP</a:t>
            </a:r>
            <a:r>
              <a:rPr lang="en-US" dirty="0" smtClean="0"/>
              <a:t>, ART, vaginal insemination, or semen washing will result in temporary hold of that method. The hold will continue until the event is stabilized or resolved. </a:t>
            </a:r>
          </a:p>
          <a:p>
            <a:pPr>
              <a:buFont typeface="Arial" panose="020B0604020202020204" pitchFamily="34" charset="0"/>
              <a:buChar char="•"/>
            </a:pPr>
            <a:r>
              <a:rPr lang="en-US" dirty="0" smtClean="0"/>
              <a:t>If Grade 3 or 4 toxicity is documented following the dosing of any </a:t>
            </a:r>
            <a:r>
              <a:rPr lang="en-US" dirty="0" err="1" smtClean="0"/>
              <a:t>antiretrovirals</a:t>
            </a:r>
            <a:r>
              <a:rPr lang="en-US" dirty="0" smtClean="0"/>
              <a:t>, assess for alternate explanations for clinical and laboratory abnormalities. </a:t>
            </a:r>
          </a:p>
          <a:p>
            <a:pPr>
              <a:buFont typeface="Arial" panose="020B0604020202020204" pitchFamily="34" charset="0"/>
              <a:buChar char="•"/>
            </a:pPr>
            <a:r>
              <a:rPr lang="en-US" dirty="0" smtClean="0"/>
              <a:t>For laboratory abnormalities, repeat laboratory testing will be performed within 72 hours. </a:t>
            </a:r>
          </a:p>
          <a:p>
            <a:pPr>
              <a:buFont typeface="Arial" panose="020B0604020202020204" pitchFamily="34" charset="0"/>
              <a:buChar char="•"/>
            </a:pPr>
            <a:r>
              <a:rPr lang="en-US" dirty="0" smtClean="0"/>
              <a:t>Study staff will follow participants with abnormal clinical findings and laboratory values at least weekly until the toxicity resolves to less than Grade 2 or no further improvement is anticipated.</a:t>
            </a:r>
            <a:endParaRPr lang="en-ZW" dirty="0" smtClean="0"/>
          </a:p>
          <a:p>
            <a:endParaRPr lang="en-ZW" dirty="0" smtClean="0"/>
          </a:p>
          <a:p>
            <a:endParaRPr lang="en-US" dirty="0"/>
          </a:p>
        </p:txBody>
      </p:sp>
      <p:sp>
        <p:nvSpPr>
          <p:cNvPr id="4" name="Slide Number Placeholder 3"/>
          <p:cNvSpPr>
            <a:spLocks noGrp="1"/>
          </p:cNvSpPr>
          <p:nvPr>
            <p:ph type="sldNum" sz="quarter" idx="10"/>
          </p:nvPr>
        </p:nvSpPr>
        <p:spPr/>
        <p:txBody>
          <a:bodyPr/>
          <a:lstStyle/>
          <a:p>
            <a:fld id="{B80359B3-BDFF-104A-AB1B-6F6DCC29A330}" type="slidenum">
              <a:rPr lang="en-US" smtClean="0"/>
              <a:pPr/>
              <a:t>7</a:t>
            </a:fld>
            <a:endParaRPr lang="en-US"/>
          </a:p>
        </p:txBody>
      </p:sp>
    </p:spTree>
    <p:extLst>
      <p:ext uri="{BB962C8B-B14F-4D97-AF65-F5344CB8AC3E}">
        <p14:creationId xmlns="" xmlns:p14="http://schemas.microsoft.com/office/powerpoint/2010/main" val="1144376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0"/>
              </a:spcBef>
            </a:pPr>
            <a:r>
              <a:rPr lang="en-US" sz="2800" dirty="0" smtClean="0">
                <a:effectLst/>
                <a:latin typeface="Times New Roman"/>
                <a:ea typeface="MS Mincho"/>
                <a:cs typeface="Times New Roman"/>
              </a:rPr>
              <a:t>Screening</a:t>
            </a:r>
          </a:p>
          <a:p>
            <a:pPr algn="just">
              <a:spcBef>
                <a:spcPts val="0"/>
              </a:spcBef>
            </a:pPr>
            <a:r>
              <a:rPr lang="en-US" sz="2800" dirty="0" smtClean="0">
                <a:effectLst/>
                <a:latin typeface="Times New Roman"/>
                <a:ea typeface="MS Mincho"/>
                <a:cs typeface="Times New Roman"/>
              </a:rPr>
              <a:t>2 month run in</a:t>
            </a:r>
            <a:endParaRPr lang="en-US" sz="2800" dirty="0" smtClean="0">
              <a:effectLst/>
              <a:latin typeface="Cambria"/>
              <a:ea typeface="MS Mincho"/>
              <a:cs typeface="Times New Roman"/>
            </a:endParaRPr>
          </a:p>
          <a:p>
            <a:pPr lvl="1" algn="just">
              <a:spcBef>
                <a:spcPts val="0"/>
              </a:spcBef>
              <a:buFont typeface="Wingdings"/>
              <a:buChar char=""/>
            </a:pPr>
            <a:r>
              <a:rPr lang="en-US" sz="2800" dirty="0" smtClean="0">
                <a:effectLst/>
                <a:latin typeface="Times New Roman"/>
                <a:ea typeface="MS Mincho"/>
                <a:cs typeface="Times New Roman"/>
              </a:rPr>
              <a:t>Enrollment M0</a:t>
            </a:r>
            <a:endParaRPr lang="en-US" sz="2800" dirty="0" smtClean="0">
              <a:effectLst/>
              <a:latin typeface="Cambria"/>
              <a:ea typeface="MS Mincho"/>
              <a:cs typeface="Times New Roman"/>
            </a:endParaRPr>
          </a:p>
          <a:p>
            <a:pPr lvl="1" algn="just">
              <a:spcBef>
                <a:spcPts val="0"/>
              </a:spcBef>
              <a:buFont typeface="Wingdings"/>
              <a:buChar char=""/>
            </a:pPr>
            <a:r>
              <a:rPr lang="en-US" sz="2800" dirty="0" smtClean="0">
                <a:effectLst/>
                <a:latin typeface="Times New Roman"/>
                <a:ea typeface="MS Mincho"/>
                <a:cs typeface="Times New Roman"/>
              </a:rPr>
              <a:t>M1</a:t>
            </a:r>
            <a:endParaRPr lang="en-US" sz="2800" dirty="0" smtClean="0">
              <a:effectLst/>
              <a:latin typeface="Cambria"/>
              <a:ea typeface="MS Mincho"/>
              <a:cs typeface="Times New Roman"/>
            </a:endParaRPr>
          </a:p>
          <a:p>
            <a:pPr lvl="1" algn="just">
              <a:spcBef>
                <a:spcPts val="0"/>
              </a:spcBef>
              <a:buFont typeface="Wingdings"/>
              <a:buChar char=""/>
            </a:pPr>
            <a:r>
              <a:rPr lang="en-US" sz="2800" dirty="0" smtClean="0">
                <a:effectLst/>
                <a:latin typeface="Times New Roman"/>
                <a:ea typeface="MS Mincho"/>
                <a:cs typeface="Times New Roman"/>
              </a:rPr>
              <a:t>M2</a:t>
            </a:r>
            <a:endParaRPr lang="en-US" sz="2800" dirty="0" smtClean="0">
              <a:effectLst/>
              <a:latin typeface="Cambria"/>
              <a:ea typeface="MS Mincho"/>
              <a:cs typeface="Times New Roman"/>
            </a:endParaRPr>
          </a:p>
          <a:p>
            <a:pPr algn="just">
              <a:lnSpc>
                <a:spcPct val="150000"/>
              </a:lnSpc>
              <a:spcBef>
                <a:spcPts val="0"/>
              </a:spcBef>
            </a:pPr>
            <a:r>
              <a:rPr lang="en-US" sz="2800" dirty="0" smtClean="0">
                <a:effectLst/>
                <a:latin typeface="Times New Roman"/>
                <a:ea typeface="MS Mincho"/>
                <a:cs typeface="Times New Roman"/>
              </a:rPr>
              <a:t>Monthly visits before conception</a:t>
            </a:r>
            <a:endParaRPr lang="en-US" sz="2800" dirty="0" smtClean="0">
              <a:effectLst/>
              <a:latin typeface="Cambria"/>
              <a:ea typeface="MS Mincho"/>
              <a:cs typeface="Times New Roman"/>
            </a:endParaRPr>
          </a:p>
          <a:p>
            <a:pPr algn="just">
              <a:lnSpc>
                <a:spcPct val="150000"/>
              </a:lnSpc>
              <a:spcBef>
                <a:spcPts val="0"/>
              </a:spcBef>
            </a:pPr>
            <a:r>
              <a:rPr lang="en-US" sz="2800" dirty="0" smtClean="0">
                <a:effectLst/>
                <a:latin typeface="Times New Roman"/>
                <a:ea typeface="MS Mincho"/>
                <a:cs typeface="Times New Roman"/>
              </a:rPr>
              <a:t>Quarterly (3Months) visits during pregnancy</a:t>
            </a:r>
            <a:endParaRPr lang="en-US" sz="2800" dirty="0" smtClean="0">
              <a:effectLst/>
              <a:latin typeface="Cambria"/>
              <a:ea typeface="MS Mincho"/>
              <a:cs typeface="Times New Roman"/>
            </a:endParaRPr>
          </a:p>
          <a:p>
            <a:pPr algn="just">
              <a:lnSpc>
                <a:spcPct val="150000"/>
              </a:lnSpc>
              <a:spcBef>
                <a:spcPts val="0"/>
              </a:spcBef>
            </a:pPr>
            <a:r>
              <a:rPr lang="en-US" sz="2800" dirty="0" smtClean="0">
                <a:effectLst/>
                <a:latin typeface="Times New Roman"/>
                <a:ea typeface="MS Mincho"/>
                <a:cs typeface="Times New Roman"/>
              </a:rPr>
              <a:t>Week 6 and Week 12 visits after delivery. </a:t>
            </a:r>
          </a:p>
          <a:p>
            <a:pPr algn="just">
              <a:lnSpc>
                <a:spcPct val="150000"/>
              </a:lnSpc>
              <a:spcBef>
                <a:spcPts val="0"/>
              </a:spcBef>
            </a:pPr>
            <a:endParaRPr lang="en-US" sz="2800" dirty="0" smtClean="0">
              <a:effectLst/>
              <a:latin typeface="Times New Roman"/>
              <a:ea typeface="MS Mincho"/>
              <a:cs typeface="Times New Roman"/>
            </a:endParaRPr>
          </a:p>
          <a:p>
            <a:pPr marL="114300" lvl="1" indent="0">
              <a:buFont typeface="Wingdings" pitchFamily="2" charset="2"/>
              <a:buNone/>
            </a:pPr>
            <a:r>
              <a:rPr lang="en-US" sz="2400" b="1" i="1" dirty="0" smtClean="0"/>
              <a:t>Any untoward medical occurrence in a clinical research participant administered an investigational product that does not necessarily have a causal relationship with the investigational product.  </a:t>
            </a:r>
          </a:p>
          <a:p>
            <a:pPr marL="114300" lvl="1" indent="0">
              <a:spcBef>
                <a:spcPct val="40000"/>
              </a:spcBef>
              <a:buFont typeface="Wingdings" pitchFamily="2" charset="2"/>
              <a:buNone/>
            </a:pPr>
            <a:r>
              <a:rPr lang="en-US" sz="2400" b="1" i="1" dirty="0" smtClean="0"/>
              <a:t>An AE can therefore be an unfavorable or unintended sign (including an abnormal laboratory finding), symptom, or disease temporally associated with the use of an investigational product, whether or not considered related to the investigational product.</a:t>
            </a:r>
            <a:r>
              <a:rPr lang="en-US" sz="2000" dirty="0" smtClean="0"/>
              <a:t> </a:t>
            </a:r>
          </a:p>
          <a:p>
            <a:pPr algn="just">
              <a:lnSpc>
                <a:spcPct val="150000"/>
              </a:lnSpc>
              <a:spcBef>
                <a:spcPts val="0"/>
              </a:spcBef>
            </a:pPr>
            <a:endParaRPr lang="en-US" sz="2800" dirty="0" smtClean="0">
              <a:effectLst/>
              <a:latin typeface="Times New Roman"/>
              <a:ea typeface="MS Mincho"/>
              <a:cs typeface="Times New Roman"/>
            </a:endParaRPr>
          </a:p>
          <a:p>
            <a:pPr algn="just">
              <a:lnSpc>
                <a:spcPct val="150000"/>
              </a:lnSpc>
              <a:spcBef>
                <a:spcPts val="0"/>
              </a:spcBef>
            </a:pPr>
            <a:endParaRPr lang="en-US" sz="2800" dirty="0" smtClean="0">
              <a:effectLst/>
              <a:latin typeface="Times New Roman"/>
              <a:ea typeface="MS Mincho"/>
              <a:cs typeface="Times New Roman"/>
            </a:endParaRPr>
          </a:p>
          <a:p>
            <a:pPr algn="just">
              <a:lnSpc>
                <a:spcPct val="150000"/>
              </a:lnSpc>
              <a:spcBef>
                <a:spcPts val="0"/>
              </a:spcBef>
            </a:pPr>
            <a:r>
              <a:rPr lang="en-US" sz="2800" dirty="0" smtClean="0">
                <a:effectLst/>
                <a:latin typeface="Times New Roman"/>
                <a:ea typeface="MS Mincho"/>
                <a:cs typeface="Times New Roman"/>
              </a:rPr>
              <a:t>Successful conceptions</a:t>
            </a:r>
            <a:r>
              <a:rPr lang="en-US" sz="2800" baseline="0" dirty="0" smtClean="0">
                <a:effectLst/>
                <a:latin typeface="Times New Roman"/>
                <a:ea typeface="MS Mincho"/>
                <a:cs typeface="Times New Roman"/>
              </a:rPr>
              <a:t> in SAFER: </a:t>
            </a:r>
          </a:p>
          <a:p>
            <a:pPr>
              <a:buFont typeface="Arial" panose="020B0604020202020204" pitchFamily="34" charset="0"/>
              <a:buChar char="•"/>
            </a:pPr>
            <a:r>
              <a:rPr lang="en-US" sz="2800" dirty="0" smtClean="0"/>
              <a:t>Referral  to the ANC clinic of their choice for Focused Antenatal Care (FANC) package developed by the WHO and adopted by the Zimbabwean Ministry of Health.</a:t>
            </a:r>
          </a:p>
          <a:p>
            <a:pPr>
              <a:buFont typeface="Arial" panose="020B0604020202020204" pitchFamily="34" charset="0"/>
              <a:buChar char="•"/>
            </a:pPr>
            <a:r>
              <a:rPr lang="en-US" sz="2800" dirty="0" smtClean="0"/>
              <a:t>Review and abstract data from their ANC card at each study visit.</a:t>
            </a:r>
          </a:p>
          <a:p>
            <a:pPr>
              <a:buFont typeface="Arial" panose="020B0604020202020204" pitchFamily="34" charset="0"/>
              <a:buChar char="•"/>
            </a:pPr>
            <a:r>
              <a:rPr lang="en-US" sz="2800" dirty="0" smtClean="0"/>
              <a:t> If women are not being provided with standard FANC package, the study staff will provide supplemental clinical care as needed (e.g. folic acid supplementation). </a:t>
            </a:r>
          </a:p>
          <a:p>
            <a:pPr>
              <a:buFont typeface="Arial" panose="020B0604020202020204" pitchFamily="34" charset="0"/>
              <a:buChar char="•"/>
            </a:pPr>
            <a:r>
              <a:rPr lang="en-US" sz="2800" dirty="0" smtClean="0"/>
              <a:t> All pregnant participants will be advised to deliver in a health facility. </a:t>
            </a:r>
            <a:endParaRPr lang="en-ZW" sz="2800" dirty="0" smtClean="0"/>
          </a:p>
          <a:p>
            <a:pPr algn="just">
              <a:lnSpc>
                <a:spcPct val="150000"/>
              </a:lnSpc>
              <a:spcBef>
                <a:spcPts val="0"/>
              </a:spcBef>
            </a:pPr>
            <a:endParaRPr lang="en-US" sz="2800" dirty="0" smtClean="0">
              <a:effectLst/>
              <a:latin typeface="Cambria"/>
              <a:ea typeface="MS Mincho"/>
              <a:cs typeface="Times New Roman"/>
            </a:endParaRPr>
          </a:p>
          <a:p>
            <a:pPr algn="just">
              <a:lnSpc>
                <a:spcPct val="150000"/>
              </a:lnSpc>
              <a:spcBef>
                <a:spcPts val="0"/>
              </a:spcBef>
            </a:pPr>
            <a:endParaRPr lang="en-US" dirty="0" smtClean="0">
              <a:effectLst/>
              <a:latin typeface="Cambria"/>
              <a:ea typeface="MS Mincho"/>
              <a:cs typeface="Times New Roman"/>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80359B3-BDFF-104A-AB1B-6F6DCC29A330}" type="slidenum">
              <a:rPr lang="en-US" smtClean="0"/>
              <a:pPr/>
              <a:t>8</a:t>
            </a:fld>
            <a:endParaRPr lang="en-US"/>
          </a:p>
        </p:txBody>
      </p:sp>
    </p:spTree>
    <p:extLst>
      <p:ext uri="{BB962C8B-B14F-4D97-AF65-F5344CB8AC3E}">
        <p14:creationId xmlns="" xmlns:p14="http://schemas.microsoft.com/office/powerpoint/2010/main" val="161292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359B3-BDFF-104A-AB1B-6F6DCC29A330}" type="slidenum">
              <a:rPr lang="en-US" smtClean="0"/>
              <a:pPr/>
              <a:t>9</a:t>
            </a:fld>
            <a:endParaRPr lang="en-US"/>
          </a:p>
        </p:txBody>
      </p:sp>
    </p:spTree>
    <p:extLst>
      <p:ext uri="{BB962C8B-B14F-4D97-AF65-F5344CB8AC3E}">
        <p14:creationId xmlns="" xmlns:p14="http://schemas.microsoft.com/office/powerpoint/2010/main" val="80921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5451E4-43D6-BE40-8081-EF7B6BDE2413}" type="datetime3">
              <a:rPr lang="en-US" smtClean="0"/>
              <a:pPr/>
              <a:t>5 May 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3505200" y="6356350"/>
            <a:ext cx="2133600" cy="365125"/>
          </a:xfrm>
        </p:spPr>
        <p:txBody>
          <a:bodyPr/>
          <a:lstStyle>
            <a:lvl1pPr algn="ctr">
              <a:defRPr/>
            </a:lvl1pPr>
          </a:lstStyle>
          <a:p>
            <a:fld id="{362DBA14-E522-894B-90C0-1F3D9066E943}" type="slidenum">
              <a:rPr lang="en-US" smtClean="0"/>
              <a:pPr/>
              <a:t>‹#›</a:t>
            </a:fld>
            <a:endParaRPr lang="en-US" dirty="0"/>
          </a:p>
        </p:txBody>
      </p:sp>
    </p:spTree>
    <p:extLst>
      <p:ext uri="{BB962C8B-B14F-4D97-AF65-F5344CB8AC3E}">
        <p14:creationId xmlns="" xmlns:p14="http://schemas.microsoft.com/office/powerpoint/2010/main" val="22117712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B470B-A7B8-784E-94F1-B0BE6AE45B64}" type="datetime3">
              <a:rPr lang="en-US" smtClean="0"/>
              <a:pPr/>
              <a:t>5 May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DBA14-E522-894B-90C0-1F3D9066E943}" type="slidenum">
              <a:rPr lang="en-US" smtClean="0"/>
              <a:pPr/>
              <a:t>‹#›</a:t>
            </a:fld>
            <a:endParaRPr lang="en-US"/>
          </a:p>
        </p:txBody>
      </p:sp>
    </p:spTree>
    <p:extLst>
      <p:ext uri="{BB962C8B-B14F-4D97-AF65-F5344CB8AC3E}">
        <p14:creationId xmlns="" xmlns:p14="http://schemas.microsoft.com/office/powerpoint/2010/main" val="324134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4F985-377B-DA40-86EA-8F8638C5ABBD}" type="datetime3">
              <a:rPr lang="en-US" smtClean="0"/>
              <a:pPr/>
              <a:t>5 May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DBA14-E522-894B-90C0-1F3D9066E943}" type="slidenum">
              <a:rPr lang="en-US" smtClean="0"/>
              <a:pPr/>
              <a:t>‹#›</a:t>
            </a:fld>
            <a:endParaRPr lang="en-US"/>
          </a:p>
        </p:txBody>
      </p:sp>
    </p:spTree>
    <p:extLst>
      <p:ext uri="{BB962C8B-B14F-4D97-AF65-F5344CB8AC3E}">
        <p14:creationId xmlns="" xmlns:p14="http://schemas.microsoft.com/office/powerpoint/2010/main" val="122703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3F706-8C1B-874F-8B0A-C0A2A57F5272}" type="datetime3">
              <a:rPr lang="en-US" smtClean="0"/>
              <a:pPr/>
              <a:t>5 May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DBA14-E522-894B-90C0-1F3D9066E943}" type="slidenum">
              <a:rPr lang="en-US" smtClean="0"/>
              <a:pPr/>
              <a:t>‹#›</a:t>
            </a:fld>
            <a:endParaRPr lang="en-US"/>
          </a:p>
        </p:txBody>
      </p:sp>
    </p:spTree>
    <p:extLst>
      <p:ext uri="{BB962C8B-B14F-4D97-AF65-F5344CB8AC3E}">
        <p14:creationId xmlns="" xmlns:p14="http://schemas.microsoft.com/office/powerpoint/2010/main" val="5333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3B5AC-E256-C243-A1B9-90272369F8F8}" type="datetime3">
              <a:rPr lang="en-US" smtClean="0"/>
              <a:pPr/>
              <a:t>5 May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DBA14-E522-894B-90C0-1F3D9066E943}" type="slidenum">
              <a:rPr lang="en-US" smtClean="0"/>
              <a:pPr/>
              <a:t>‹#›</a:t>
            </a:fld>
            <a:endParaRPr lang="en-US"/>
          </a:p>
        </p:txBody>
      </p:sp>
    </p:spTree>
    <p:extLst>
      <p:ext uri="{BB962C8B-B14F-4D97-AF65-F5344CB8AC3E}">
        <p14:creationId xmlns="" xmlns:p14="http://schemas.microsoft.com/office/powerpoint/2010/main" val="11521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12DAF9-04B3-4D4F-969E-1EDE8CE0F9CA}" type="datetime3">
              <a:rPr lang="en-US" smtClean="0"/>
              <a:pPr/>
              <a:t>5 May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DBA14-E522-894B-90C0-1F3D9066E943}" type="slidenum">
              <a:rPr lang="en-US" smtClean="0"/>
              <a:pPr/>
              <a:t>‹#›</a:t>
            </a:fld>
            <a:endParaRPr lang="en-US"/>
          </a:p>
        </p:txBody>
      </p:sp>
    </p:spTree>
    <p:extLst>
      <p:ext uri="{BB962C8B-B14F-4D97-AF65-F5344CB8AC3E}">
        <p14:creationId xmlns="" xmlns:p14="http://schemas.microsoft.com/office/powerpoint/2010/main" val="1516540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4FEC77-9B4B-9C4E-AFE3-EE3275E88878}" type="datetime3">
              <a:rPr lang="en-US" smtClean="0"/>
              <a:pPr/>
              <a:t>5 May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DBA14-E522-894B-90C0-1F3D9066E943}" type="slidenum">
              <a:rPr lang="en-US" smtClean="0"/>
              <a:pPr/>
              <a:t>‹#›</a:t>
            </a:fld>
            <a:endParaRPr lang="en-US"/>
          </a:p>
        </p:txBody>
      </p:sp>
    </p:spTree>
    <p:extLst>
      <p:ext uri="{BB962C8B-B14F-4D97-AF65-F5344CB8AC3E}">
        <p14:creationId xmlns="" xmlns:p14="http://schemas.microsoft.com/office/powerpoint/2010/main" val="155971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80A5D5-C25E-B844-AA7E-3AEE24D919B7}" type="datetime3">
              <a:rPr lang="en-US" smtClean="0"/>
              <a:pPr/>
              <a:t>5 May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DBA14-E522-894B-90C0-1F3D9066E943}" type="slidenum">
              <a:rPr lang="en-US" smtClean="0"/>
              <a:pPr/>
              <a:t>‹#›</a:t>
            </a:fld>
            <a:endParaRPr lang="en-US"/>
          </a:p>
        </p:txBody>
      </p:sp>
    </p:spTree>
    <p:extLst>
      <p:ext uri="{BB962C8B-B14F-4D97-AF65-F5344CB8AC3E}">
        <p14:creationId xmlns="" xmlns:p14="http://schemas.microsoft.com/office/powerpoint/2010/main" val="427697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92297-55DC-BE4B-8CE7-3D6659729203}" type="datetime3">
              <a:rPr lang="en-US" smtClean="0"/>
              <a:pPr/>
              <a:t>5 May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DBA14-E522-894B-90C0-1F3D9066E943}" type="slidenum">
              <a:rPr lang="en-US" smtClean="0"/>
              <a:pPr/>
              <a:t>‹#›</a:t>
            </a:fld>
            <a:endParaRPr lang="en-US"/>
          </a:p>
        </p:txBody>
      </p:sp>
    </p:spTree>
    <p:extLst>
      <p:ext uri="{BB962C8B-B14F-4D97-AF65-F5344CB8AC3E}">
        <p14:creationId xmlns="" xmlns:p14="http://schemas.microsoft.com/office/powerpoint/2010/main" val="425833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D15CB-EC45-E24E-8C67-736B8A5C6C9F}" type="datetime3">
              <a:rPr lang="en-US" smtClean="0"/>
              <a:pPr/>
              <a:t>5 May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DBA14-E522-894B-90C0-1F3D9066E943}" type="slidenum">
              <a:rPr lang="en-US" smtClean="0"/>
              <a:pPr/>
              <a:t>‹#›</a:t>
            </a:fld>
            <a:endParaRPr lang="en-US"/>
          </a:p>
        </p:txBody>
      </p:sp>
    </p:spTree>
    <p:extLst>
      <p:ext uri="{BB962C8B-B14F-4D97-AF65-F5344CB8AC3E}">
        <p14:creationId xmlns="" xmlns:p14="http://schemas.microsoft.com/office/powerpoint/2010/main" val="173054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E8287A-DF7F-0647-BCAC-E65445338160}" type="datetime3">
              <a:rPr lang="en-US" smtClean="0"/>
              <a:pPr/>
              <a:t>5 May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DBA14-E522-894B-90C0-1F3D9066E943}" type="slidenum">
              <a:rPr lang="en-US" smtClean="0"/>
              <a:pPr/>
              <a:t>‹#›</a:t>
            </a:fld>
            <a:endParaRPr lang="en-US"/>
          </a:p>
        </p:txBody>
      </p:sp>
    </p:spTree>
    <p:extLst>
      <p:ext uri="{BB962C8B-B14F-4D97-AF65-F5344CB8AC3E}">
        <p14:creationId xmlns="" xmlns:p14="http://schemas.microsoft.com/office/powerpoint/2010/main" val="248619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7B7B1-DB9E-0D40-BABF-1910C4A4EDE6}" type="datetime3">
              <a:rPr lang="en-US" smtClean="0"/>
              <a:pPr/>
              <a:t>5 May 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DBA14-E522-894B-90C0-1F3D9066E943}" type="slidenum">
              <a:rPr lang="en-US" smtClean="0"/>
              <a:pPr/>
              <a:t>‹#›</a:t>
            </a:fld>
            <a:endParaRPr lang="en-US"/>
          </a:p>
        </p:txBody>
      </p:sp>
    </p:spTree>
    <p:extLst>
      <p:ext uri="{BB962C8B-B14F-4D97-AF65-F5344CB8AC3E}">
        <p14:creationId xmlns="" xmlns:p14="http://schemas.microsoft.com/office/powerpoint/2010/main" val="1624003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tif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9.png"/><Relationship Id="rId12"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10.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image" Target="../media/image2.png"/><Relationship Id="rId7" Type="http://schemas.openxmlformats.org/officeDocument/2006/relationships/image" Target="../media/image19.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alphaModFix amt="11000"/>
            <a:extLst>
              <a:ext uri="{BEBA8EAE-BF5A-486C-A8C5-ECC9F3942E4B}">
                <a14:imgProps xmlns="" xmlns:a14="http://schemas.microsoft.com/office/drawing/2010/main">
                  <a14:imgLayer r:embed="rId4">
                    <a14:imgEffect>
                      <a14:sharpenSoften amount="10000"/>
                    </a14:imgEffect>
                    <a14:imgEffect>
                      <a14:saturation sat="196000"/>
                    </a14:imgEffect>
                    <a14:imgEffect>
                      <a14:brightnessContrast bright="13000"/>
                    </a14:imgEffect>
                  </a14:imgLayer>
                </a14:imgProps>
              </a:ext>
            </a:extLst>
          </a:blip>
          <a:srcRect t="20175"/>
          <a:stretch/>
        </p:blipFill>
        <p:spPr>
          <a:xfrm>
            <a:off x="3067192" y="1190975"/>
            <a:ext cx="3453749" cy="4282098"/>
          </a:xfrm>
          <a:prstGeom prst="ellipse">
            <a:avLst/>
          </a:prstGeom>
          <a:solidFill>
            <a:schemeClr val="bg1">
              <a:alpha val="47000"/>
            </a:schemeClr>
          </a:solidFill>
        </p:spPr>
      </p:pic>
      <p:sp>
        <p:nvSpPr>
          <p:cNvPr id="2" name="Title 1"/>
          <p:cNvSpPr>
            <a:spLocks noGrp="1"/>
          </p:cNvSpPr>
          <p:nvPr>
            <p:ph type="ctrTitle"/>
          </p:nvPr>
        </p:nvSpPr>
        <p:spPr>
          <a:xfrm>
            <a:off x="938214" y="2228304"/>
            <a:ext cx="5963193" cy="1470025"/>
          </a:xfrm>
        </p:spPr>
        <p:txBody>
          <a:bodyPr>
            <a:normAutofit fontScale="90000"/>
          </a:bodyPr>
          <a:lstStyle/>
          <a:p>
            <a:pPr algn="l"/>
            <a:r>
              <a:rPr lang="en-US" dirty="0" smtClean="0">
                <a:latin typeface="Arial" charset="0"/>
                <a:ea typeface="Arial" charset="0"/>
                <a:cs typeface="Arial" charset="0"/>
              </a:rPr>
              <a:t>SAFER STUDY</a:t>
            </a:r>
            <a:br>
              <a:rPr lang="en-US" dirty="0" smtClean="0">
                <a:latin typeface="Arial" charset="0"/>
                <a:ea typeface="Arial" charset="0"/>
                <a:cs typeface="Arial" charset="0"/>
              </a:rPr>
            </a:br>
            <a:r>
              <a:rPr lang="en-US" sz="2200" dirty="0">
                <a:latin typeface="Arial" charset="0"/>
                <a:ea typeface="Arial" charset="0"/>
                <a:cs typeface="Arial" charset="0"/>
              </a:rPr>
              <a:t/>
            </a:r>
            <a:br>
              <a:rPr lang="en-US" sz="2200" dirty="0">
                <a:latin typeface="Arial" charset="0"/>
                <a:ea typeface="Arial" charset="0"/>
                <a:cs typeface="Arial" charset="0"/>
              </a:rPr>
            </a:br>
            <a:r>
              <a:rPr lang="en-US" sz="2700" i="1" dirty="0">
                <a:latin typeface="Arial" charset="0"/>
                <a:ea typeface="Arial" charset="0"/>
                <a:cs typeface="Arial" charset="0"/>
              </a:rPr>
              <a:t>The Impact, Feasibility, Acceptability </a:t>
            </a:r>
            <a:r>
              <a:rPr lang="en-US" sz="2700" i="1" dirty="0" smtClean="0">
                <a:latin typeface="Arial" charset="0"/>
                <a:ea typeface="Arial" charset="0"/>
                <a:cs typeface="Arial" charset="0"/>
              </a:rPr>
              <a:t/>
            </a:r>
            <a:br>
              <a:rPr lang="en-US" sz="2700" i="1" dirty="0" smtClean="0">
                <a:latin typeface="Arial" charset="0"/>
                <a:ea typeface="Arial" charset="0"/>
                <a:cs typeface="Arial" charset="0"/>
              </a:rPr>
            </a:br>
            <a:r>
              <a:rPr lang="en-US" sz="2700" i="1" dirty="0" smtClean="0">
                <a:latin typeface="Arial" charset="0"/>
                <a:ea typeface="Arial" charset="0"/>
                <a:cs typeface="Arial" charset="0"/>
              </a:rPr>
              <a:t>and </a:t>
            </a:r>
            <a:r>
              <a:rPr lang="en-US" sz="2700" i="1" dirty="0">
                <a:latin typeface="Arial" charset="0"/>
                <a:ea typeface="Arial" charset="0"/>
                <a:cs typeface="Arial" charset="0"/>
              </a:rPr>
              <a:t>Cost-Effectiveness of </a:t>
            </a:r>
            <a:r>
              <a:rPr lang="en-US" sz="2700" i="1" dirty="0" smtClean="0">
                <a:latin typeface="Arial" charset="0"/>
                <a:ea typeface="Arial" charset="0"/>
                <a:cs typeface="Arial" charset="0"/>
              </a:rPr>
              <a:t/>
            </a:r>
            <a:br>
              <a:rPr lang="en-US" sz="2700" i="1" dirty="0" smtClean="0">
                <a:latin typeface="Arial" charset="0"/>
                <a:ea typeface="Arial" charset="0"/>
                <a:cs typeface="Arial" charset="0"/>
              </a:rPr>
            </a:br>
            <a:r>
              <a:rPr lang="en-US" sz="2700" i="1" dirty="0" smtClean="0">
                <a:latin typeface="Arial" charset="0"/>
                <a:ea typeface="Arial" charset="0"/>
                <a:cs typeface="Arial" charset="0"/>
              </a:rPr>
              <a:t>Safer </a:t>
            </a:r>
            <a:r>
              <a:rPr lang="en-US" sz="2700" i="1" dirty="0">
                <a:latin typeface="Arial" charset="0"/>
                <a:ea typeface="Arial" charset="0"/>
                <a:cs typeface="Arial" charset="0"/>
              </a:rPr>
              <a:t>Conception Strategies </a:t>
            </a:r>
            <a:r>
              <a:rPr lang="en-US" sz="2700" i="1" dirty="0" smtClean="0">
                <a:latin typeface="Arial" charset="0"/>
                <a:ea typeface="Arial" charset="0"/>
                <a:cs typeface="Arial" charset="0"/>
              </a:rPr>
              <a:t/>
            </a:r>
            <a:br>
              <a:rPr lang="en-US" sz="2700" i="1" dirty="0" smtClean="0">
                <a:latin typeface="Arial" charset="0"/>
                <a:ea typeface="Arial" charset="0"/>
                <a:cs typeface="Arial" charset="0"/>
              </a:rPr>
            </a:br>
            <a:r>
              <a:rPr lang="en-US" sz="2700" i="1" dirty="0" smtClean="0">
                <a:latin typeface="Arial" charset="0"/>
                <a:ea typeface="Arial" charset="0"/>
                <a:cs typeface="Arial" charset="0"/>
              </a:rPr>
              <a:t>for HIV-Discordant </a:t>
            </a:r>
            <a:r>
              <a:rPr lang="en-US" sz="2700" i="1" dirty="0">
                <a:latin typeface="Arial" charset="0"/>
                <a:ea typeface="Arial" charset="0"/>
                <a:cs typeface="Arial" charset="0"/>
              </a:rPr>
              <a:t>Couples </a:t>
            </a:r>
            <a:r>
              <a:rPr lang="en-US" sz="2700" i="1" dirty="0" smtClean="0">
                <a:latin typeface="Arial" charset="0"/>
                <a:ea typeface="Arial" charset="0"/>
                <a:cs typeface="Arial" charset="0"/>
              </a:rPr>
              <a:t/>
            </a:r>
            <a:br>
              <a:rPr lang="en-US" sz="2700" i="1" dirty="0" smtClean="0">
                <a:latin typeface="Arial" charset="0"/>
                <a:ea typeface="Arial" charset="0"/>
                <a:cs typeface="Arial" charset="0"/>
              </a:rPr>
            </a:br>
            <a:r>
              <a:rPr lang="en-US" sz="2700" i="1" dirty="0" smtClean="0">
                <a:latin typeface="Arial" charset="0"/>
                <a:ea typeface="Arial" charset="0"/>
                <a:cs typeface="Arial" charset="0"/>
              </a:rPr>
              <a:t>in </a:t>
            </a:r>
            <a:r>
              <a:rPr lang="en-US" sz="2700" i="1" dirty="0">
                <a:latin typeface="Arial" charset="0"/>
                <a:ea typeface="Arial" charset="0"/>
                <a:cs typeface="Arial" charset="0"/>
              </a:rPr>
              <a:t>Zimbabwe </a:t>
            </a:r>
            <a:r>
              <a:rPr lang="en-US" sz="3100" dirty="0">
                <a:latin typeface="Arial" charset="0"/>
                <a:ea typeface="Arial" charset="0"/>
                <a:cs typeface="Arial" charset="0"/>
              </a:rPr>
              <a:t/>
            </a:r>
            <a:br>
              <a:rPr lang="en-US" sz="3100" dirty="0">
                <a:latin typeface="Arial" charset="0"/>
                <a:ea typeface="Arial" charset="0"/>
                <a:cs typeface="Arial" charset="0"/>
              </a:rPr>
            </a:br>
            <a:endParaRPr lang="en-US" sz="3100" dirty="0">
              <a:latin typeface="Arial" charset="0"/>
              <a:ea typeface="Arial" charset="0"/>
              <a:cs typeface="Arial" charset="0"/>
            </a:endParaRPr>
          </a:p>
        </p:txBody>
      </p:sp>
      <p:sp>
        <p:nvSpPr>
          <p:cNvPr id="3" name="Subtitle 2"/>
          <p:cNvSpPr>
            <a:spLocks noGrp="1"/>
          </p:cNvSpPr>
          <p:nvPr>
            <p:ph type="subTitle" idx="1"/>
          </p:nvPr>
        </p:nvSpPr>
        <p:spPr>
          <a:xfrm>
            <a:off x="938214" y="4543405"/>
            <a:ext cx="6400800" cy="1165064"/>
          </a:xfrm>
        </p:spPr>
        <p:txBody>
          <a:bodyPr>
            <a:normAutofit fontScale="77500" lnSpcReduction="20000"/>
          </a:bodyPr>
          <a:lstStyle/>
          <a:p>
            <a:pPr algn="l"/>
            <a:r>
              <a:rPr lang="en-US" sz="2800" dirty="0" smtClean="0">
                <a:solidFill>
                  <a:schemeClr val="tx1"/>
                </a:solidFill>
                <a:latin typeface="Arial" charset="0"/>
                <a:ea typeface="Arial" charset="0"/>
                <a:cs typeface="Arial" charset="0"/>
              </a:rPr>
              <a:t>Dr. </a:t>
            </a:r>
            <a:r>
              <a:rPr lang="en-US" sz="2800" dirty="0" err="1" smtClean="0">
                <a:solidFill>
                  <a:schemeClr val="tx1"/>
                </a:solidFill>
                <a:latin typeface="Arial" charset="0"/>
                <a:ea typeface="Arial" charset="0"/>
                <a:cs typeface="Arial" charset="0"/>
              </a:rPr>
              <a:t>Bismark</a:t>
            </a:r>
            <a:r>
              <a:rPr lang="en-US" sz="2800" dirty="0" smtClean="0">
                <a:solidFill>
                  <a:schemeClr val="tx1"/>
                </a:solidFill>
                <a:latin typeface="Arial" charset="0"/>
                <a:ea typeface="Arial" charset="0"/>
                <a:cs typeface="Arial" charset="0"/>
              </a:rPr>
              <a:t> </a:t>
            </a:r>
            <a:r>
              <a:rPr lang="en-US" sz="2800" dirty="0" err="1" smtClean="0">
                <a:solidFill>
                  <a:schemeClr val="tx1"/>
                </a:solidFill>
                <a:latin typeface="Arial" charset="0"/>
                <a:ea typeface="Arial" charset="0"/>
                <a:cs typeface="Arial" charset="0"/>
              </a:rPr>
              <a:t>Mateveke</a:t>
            </a:r>
            <a:endParaRPr lang="en-US" sz="2800" dirty="0" smtClean="0">
              <a:solidFill>
                <a:schemeClr val="tx1"/>
              </a:solidFill>
              <a:latin typeface="Arial" charset="0"/>
              <a:ea typeface="Arial" charset="0"/>
              <a:cs typeface="Arial" charset="0"/>
            </a:endParaRPr>
          </a:p>
          <a:p>
            <a:pPr algn="l"/>
            <a:r>
              <a:rPr lang="en-US" sz="2200" dirty="0" smtClean="0">
                <a:solidFill>
                  <a:schemeClr val="tx1"/>
                </a:solidFill>
                <a:latin typeface="Arial" charset="0"/>
                <a:ea typeface="Arial" charset="0"/>
                <a:cs typeface="Arial" charset="0"/>
              </a:rPr>
              <a:t>UZ-UCSF Annual Research Day</a:t>
            </a:r>
          </a:p>
          <a:p>
            <a:pPr algn="l"/>
            <a:r>
              <a:rPr lang="en-US" sz="2200" dirty="0" smtClean="0">
                <a:solidFill>
                  <a:schemeClr val="tx1"/>
                </a:solidFill>
                <a:latin typeface="Arial" charset="0"/>
                <a:ea typeface="Arial" charset="0"/>
                <a:cs typeface="Arial" charset="0"/>
              </a:rPr>
              <a:t>Harare, Zimbabwe</a:t>
            </a:r>
          </a:p>
          <a:p>
            <a:pPr algn="l"/>
            <a:r>
              <a:rPr lang="en-US" sz="2200" dirty="0" smtClean="0">
                <a:solidFill>
                  <a:schemeClr val="tx1"/>
                </a:solidFill>
                <a:latin typeface="Arial" charset="0"/>
                <a:ea typeface="Arial" charset="0"/>
                <a:cs typeface="Arial" charset="0"/>
              </a:rPr>
              <a:t>05 May 2017</a:t>
            </a:r>
          </a:p>
        </p:txBody>
      </p:sp>
      <p:pic>
        <p:nvPicPr>
          <p:cNvPr id="4" name="Picture 3"/>
          <p:cNvPicPr>
            <a:picLocks noChangeAspect="1"/>
          </p:cNvPicPr>
          <p:nvPr/>
        </p:nvPicPr>
        <p:blipFill>
          <a:blip r:embed="rId5"/>
          <a:stretch>
            <a:fillRect/>
          </a:stretch>
        </p:blipFill>
        <p:spPr>
          <a:xfrm>
            <a:off x="7531376" y="4379170"/>
            <a:ext cx="1118543" cy="1737311"/>
          </a:xfrm>
          <a:prstGeom prst="rect">
            <a:avLst/>
          </a:prstGeom>
        </p:spPr>
      </p:pic>
      <p:pic>
        <p:nvPicPr>
          <p:cNvPr id="5" name="Picture 4"/>
          <p:cNvPicPr>
            <a:picLocks noChangeAspect="1"/>
          </p:cNvPicPr>
          <p:nvPr/>
        </p:nvPicPr>
        <p:blipFill>
          <a:blip r:embed="rId6"/>
          <a:stretch>
            <a:fillRect/>
          </a:stretch>
        </p:blipFill>
        <p:spPr>
          <a:xfrm>
            <a:off x="7339014" y="6326549"/>
            <a:ext cx="1555074" cy="376649"/>
          </a:xfrm>
          <a:prstGeom prst="rect">
            <a:avLst/>
          </a:prstGeom>
        </p:spPr>
      </p:pic>
    </p:spTree>
    <p:extLst>
      <p:ext uri="{BB962C8B-B14F-4D97-AF65-F5344CB8AC3E}">
        <p14:creationId xmlns="" xmlns:p14="http://schemas.microsoft.com/office/powerpoint/2010/main" val="2136205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304" y="274638"/>
            <a:ext cx="7281495" cy="1143000"/>
          </a:xfrm>
        </p:spPr>
        <p:txBody>
          <a:bodyPr/>
          <a:lstStyle/>
          <a:p>
            <a:pPr algn="l"/>
            <a:r>
              <a:rPr lang="en-US" dirty="0" smtClean="0">
                <a:latin typeface="Arial" charset="0"/>
                <a:ea typeface="Arial" charset="0"/>
                <a:cs typeface="Arial" charset="0"/>
              </a:rPr>
              <a:t>Thank you</a:t>
            </a:r>
            <a:r>
              <a:rPr lang="is-IS" dirty="0" smtClean="0">
                <a:latin typeface="Arial" charset="0"/>
                <a:ea typeface="Arial" charset="0"/>
                <a:cs typeface="Arial" charset="0"/>
              </a:rPr>
              <a:t>… questions? </a:t>
            </a:r>
            <a:endParaRPr lang="en-US" dirty="0">
              <a:latin typeface="Arial" charset="0"/>
              <a:ea typeface="Arial" charset="0"/>
              <a:cs typeface="Arial" charset="0"/>
            </a:endParaRPr>
          </a:p>
        </p:txBody>
      </p:sp>
      <p:pic>
        <p:nvPicPr>
          <p:cNvPr id="6" name="Picture 5"/>
          <p:cNvPicPr>
            <a:picLocks noChangeAspect="1"/>
          </p:cNvPicPr>
          <p:nvPr/>
        </p:nvPicPr>
        <p:blipFill>
          <a:blip r:embed="rId3"/>
          <a:stretch>
            <a:fillRect/>
          </a:stretch>
        </p:blipFill>
        <p:spPr>
          <a:xfrm>
            <a:off x="286761" y="86282"/>
            <a:ext cx="1118543" cy="1737311"/>
          </a:xfrm>
          <a:prstGeom prst="rect">
            <a:avLst/>
          </a:prstGeom>
        </p:spPr>
      </p:pic>
      <p:pic>
        <p:nvPicPr>
          <p:cNvPr id="7" name="Picture 6"/>
          <p:cNvPicPr>
            <a:picLocks noChangeAspect="1"/>
          </p:cNvPicPr>
          <p:nvPr/>
        </p:nvPicPr>
        <p:blipFill>
          <a:blip r:embed="rId4"/>
          <a:stretch>
            <a:fillRect/>
          </a:stretch>
        </p:blipFill>
        <p:spPr>
          <a:xfrm>
            <a:off x="7339014" y="6326549"/>
            <a:ext cx="1555074" cy="376649"/>
          </a:xfrm>
          <a:prstGeom prst="rect">
            <a:avLst/>
          </a:prstGeom>
        </p:spPr>
      </p:pic>
      <p:pic>
        <p:nvPicPr>
          <p:cNvPr id="8" name="Picture 7"/>
          <p:cNvPicPr>
            <a:picLocks noChangeAspect="1"/>
          </p:cNvPicPr>
          <p:nvPr/>
        </p:nvPicPr>
        <p:blipFill rotWithShape="1">
          <a:blip r:embed="rId5" cstate="email">
            <a:extLst>
              <a:ext uri="{28A0092B-C50C-407E-A947-70E740481C1C}">
                <a14:useLocalDpi xmlns="" xmlns:a14="http://schemas.microsoft.com/office/drawing/2010/main"/>
              </a:ext>
            </a:extLst>
          </a:blip>
          <a:srcRect/>
          <a:stretch/>
        </p:blipFill>
        <p:spPr>
          <a:xfrm>
            <a:off x="4025460" y="2378929"/>
            <a:ext cx="4661340" cy="2730111"/>
          </a:xfrm>
          <a:prstGeom prst="rect">
            <a:avLst/>
          </a:prstGeom>
        </p:spPr>
      </p:pic>
      <p:sp>
        <p:nvSpPr>
          <p:cNvPr id="9" name="TextBox 8"/>
          <p:cNvSpPr txBox="1"/>
          <p:nvPr/>
        </p:nvSpPr>
        <p:spPr>
          <a:xfrm>
            <a:off x="457201" y="2431821"/>
            <a:ext cx="3568260" cy="2677656"/>
          </a:xfrm>
          <a:prstGeom prst="rect">
            <a:avLst/>
          </a:prstGeom>
          <a:noFill/>
        </p:spPr>
        <p:txBody>
          <a:bodyPr wrap="square" rtlCol="0">
            <a:spAutoFit/>
          </a:bodyPr>
          <a:lstStyle/>
          <a:p>
            <a:r>
              <a:rPr lang="en-US" b="1" u="sng" dirty="0" smtClean="0">
                <a:latin typeface="Arial" charset="0"/>
                <a:ea typeface="Arial" charset="0"/>
                <a:cs typeface="Arial" charset="0"/>
              </a:rPr>
              <a:t>SAFER team</a:t>
            </a:r>
            <a:endParaRPr lang="en-US" dirty="0" smtClean="0">
              <a:latin typeface="Arial" charset="0"/>
              <a:ea typeface="Arial" charset="0"/>
              <a:cs typeface="Arial" charset="0"/>
            </a:endParaRPr>
          </a:p>
          <a:p>
            <a:r>
              <a:rPr lang="en-US" sz="1500" dirty="0" smtClean="0">
                <a:latin typeface="Arial" charset="0"/>
                <a:ea typeface="Arial" charset="0"/>
                <a:cs typeface="Arial" charset="0"/>
              </a:rPr>
              <a:t>Joelle Brown, PI</a:t>
            </a:r>
          </a:p>
          <a:p>
            <a:r>
              <a:rPr lang="en-US" sz="1500" dirty="0" smtClean="0">
                <a:latin typeface="Arial" charset="0"/>
                <a:ea typeface="Arial" charset="0"/>
                <a:cs typeface="Arial" charset="0"/>
              </a:rPr>
              <a:t>Felix Mhlanga, PI </a:t>
            </a:r>
          </a:p>
          <a:p>
            <a:r>
              <a:rPr lang="en-US" sz="1500" dirty="0" err="1" smtClean="0">
                <a:latin typeface="Arial" charset="0"/>
                <a:ea typeface="Arial" charset="0"/>
                <a:cs typeface="Arial" charset="0"/>
              </a:rPr>
              <a:t>Bismark</a:t>
            </a:r>
            <a:r>
              <a:rPr lang="en-US" sz="1500" dirty="0" smtClean="0">
                <a:latin typeface="Arial" charset="0"/>
                <a:ea typeface="Arial" charset="0"/>
                <a:cs typeface="Arial" charset="0"/>
              </a:rPr>
              <a:t> </a:t>
            </a:r>
            <a:r>
              <a:rPr lang="en-US" sz="1500" dirty="0" err="1" smtClean="0">
                <a:latin typeface="Arial" charset="0"/>
                <a:ea typeface="Arial" charset="0"/>
                <a:cs typeface="Arial" charset="0"/>
              </a:rPr>
              <a:t>Mateveke</a:t>
            </a:r>
            <a:r>
              <a:rPr lang="en-US" sz="1500" dirty="0" smtClean="0">
                <a:latin typeface="Arial" charset="0"/>
                <a:ea typeface="Arial" charset="0"/>
                <a:cs typeface="Arial" charset="0"/>
              </a:rPr>
              <a:t>, PI</a:t>
            </a:r>
          </a:p>
          <a:p>
            <a:r>
              <a:rPr lang="en-US" sz="1500" dirty="0" err="1" smtClean="0">
                <a:latin typeface="Arial" charset="0"/>
                <a:ea typeface="Arial" charset="0"/>
                <a:cs typeface="Arial" charset="0"/>
              </a:rPr>
              <a:t>Thandiwe</a:t>
            </a:r>
            <a:r>
              <a:rPr lang="en-US" sz="1500" dirty="0" smtClean="0">
                <a:latin typeface="Arial" charset="0"/>
                <a:ea typeface="Arial" charset="0"/>
                <a:cs typeface="Arial" charset="0"/>
              </a:rPr>
              <a:t> </a:t>
            </a:r>
            <a:r>
              <a:rPr lang="en-US" sz="1500" dirty="0" err="1" smtClean="0">
                <a:latin typeface="Arial" charset="0"/>
                <a:ea typeface="Arial" charset="0"/>
                <a:cs typeface="Arial" charset="0"/>
              </a:rPr>
              <a:t>Chirenda</a:t>
            </a:r>
            <a:r>
              <a:rPr lang="en-US" sz="1500" dirty="0" smtClean="0">
                <a:latin typeface="Arial" charset="0"/>
                <a:ea typeface="Arial" charset="0"/>
                <a:cs typeface="Arial" charset="0"/>
              </a:rPr>
              <a:t>, Study Coordinator</a:t>
            </a:r>
          </a:p>
          <a:p>
            <a:r>
              <a:rPr lang="en-US" sz="1500" dirty="0" smtClean="0">
                <a:latin typeface="Arial" charset="0"/>
                <a:ea typeface="Arial" charset="0"/>
                <a:cs typeface="Arial" charset="0"/>
              </a:rPr>
              <a:t>Gift </a:t>
            </a:r>
            <a:r>
              <a:rPr lang="en-US" sz="1500" dirty="0" err="1" smtClean="0">
                <a:latin typeface="Arial" charset="0"/>
                <a:ea typeface="Arial" charset="0"/>
                <a:cs typeface="Arial" charset="0"/>
              </a:rPr>
              <a:t>Chareka</a:t>
            </a:r>
            <a:r>
              <a:rPr lang="en-US" sz="1500" dirty="0" smtClean="0">
                <a:latin typeface="Arial" charset="0"/>
                <a:ea typeface="Arial" charset="0"/>
                <a:cs typeface="Arial" charset="0"/>
              </a:rPr>
              <a:t>, </a:t>
            </a:r>
            <a:r>
              <a:rPr lang="en-US" sz="1500" dirty="0">
                <a:latin typeface="Arial" charset="0"/>
                <a:ea typeface="Arial" charset="0"/>
                <a:cs typeface="Arial" charset="0"/>
              </a:rPr>
              <a:t>co</a:t>
            </a:r>
            <a:r>
              <a:rPr lang="en-US" sz="1500" dirty="0" smtClean="0">
                <a:latin typeface="Arial" charset="0"/>
                <a:ea typeface="Arial" charset="0"/>
                <a:cs typeface="Arial" charset="0"/>
              </a:rPr>
              <a:t>-</a:t>
            </a:r>
            <a:r>
              <a:rPr lang="en-US" sz="1500" dirty="0">
                <a:latin typeface="Arial" charset="0"/>
                <a:ea typeface="Arial" charset="0"/>
                <a:cs typeface="Arial" charset="0"/>
              </a:rPr>
              <a:t>I</a:t>
            </a:r>
            <a:r>
              <a:rPr lang="en-US" sz="1500" dirty="0" smtClean="0">
                <a:latin typeface="Arial" charset="0"/>
                <a:ea typeface="Arial" charset="0"/>
                <a:cs typeface="Arial" charset="0"/>
              </a:rPr>
              <a:t>nvestigator</a:t>
            </a:r>
          </a:p>
          <a:p>
            <a:r>
              <a:rPr lang="en-US" sz="1500" dirty="0">
                <a:latin typeface="Arial" charset="0"/>
                <a:ea typeface="Arial" charset="0"/>
                <a:cs typeface="Arial" charset="0"/>
              </a:rPr>
              <a:t>Mike Chirenje, co-Investigator</a:t>
            </a:r>
          </a:p>
          <a:p>
            <a:r>
              <a:rPr lang="en-US" sz="1500" dirty="0" err="1">
                <a:latin typeface="Arial" charset="0"/>
                <a:ea typeface="Arial" charset="0"/>
                <a:cs typeface="Arial" charset="0"/>
              </a:rPr>
              <a:t>Nyaradzo</a:t>
            </a:r>
            <a:r>
              <a:rPr lang="en-US" sz="1500" dirty="0">
                <a:latin typeface="Arial" charset="0"/>
                <a:ea typeface="Arial" charset="0"/>
                <a:cs typeface="Arial" charset="0"/>
              </a:rPr>
              <a:t> </a:t>
            </a:r>
            <a:r>
              <a:rPr lang="en-US" sz="1500" dirty="0" err="1">
                <a:latin typeface="Arial" charset="0"/>
                <a:ea typeface="Arial" charset="0"/>
                <a:cs typeface="Arial" charset="0"/>
              </a:rPr>
              <a:t>Mgodi</a:t>
            </a:r>
            <a:r>
              <a:rPr lang="en-US" sz="1500" dirty="0">
                <a:latin typeface="Arial" charset="0"/>
                <a:ea typeface="Arial" charset="0"/>
                <a:cs typeface="Arial" charset="0"/>
              </a:rPr>
              <a:t>, co-Investigator </a:t>
            </a:r>
          </a:p>
          <a:p>
            <a:r>
              <a:rPr lang="en-US" sz="1500" dirty="0" smtClean="0">
                <a:latin typeface="Arial" charset="0"/>
                <a:ea typeface="Arial" charset="0"/>
                <a:cs typeface="Arial" charset="0"/>
              </a:rPr>
              <a:t>Norma </a:t>
            </a:r>
            <a:r>
              <a:rPr lang="en-US" sz="1500" dirty="0" err="1" smtClean="0">
                <a:latin typeface="Arial" charset="0"/>
                <a:ea typeface="Arial" charset="0"/>
                <a:cs typeface="Arial" charset="0"/>
              </a:rPr>
              <a:t>Mugwagwa</a:t>
            </a:r>
            <a:r>
              <a:rPr lang="en-US" sz="1500" dirty="0" smtClean="0">
                <a:latin typeface="Arial" charset="0"/>
                <a:ea typeface="Arial" charset="0"/>
                <a:cs typeface="Arial" charset="0"/>
              </a:rPr>
              <a:t>, Medical Officer</a:t>
            </a:r>
          </a:p>
          <a:p>
            <a:r>
              <a:rPr lang="en-US" sz="1500" dirty="0" smtClean="0">
                <a:latin typeface="Arial" charset="0"/>
                <a:ea typeface="Arial" charset="0"/>
                <a:cs typeface="Arial" charset="0"/>
              </a:rPr>
              <a:t>Caroline </a:t>
            </a:r>
            <a:r>
              <a:rPr lang="en-US" sz="1500" dirty="0" err="1" smtClean="0">
                <a:latin typeface="Arial" charset="0"/>
                <a:ea typeface="Arial" charset="0"/>
                <a:cs typeface="Arial" charset="0"/>
              </a:rPr>
              <a:t>Murombedzi</a:t>
            </a:r>
            <a:r>
              <a:rPr lang="en-US" sz="1500" dirty="0" smtClean="0">
                <a:latin typeface="Arial" charset="0"/>
                <a:ea typeface="Arial" charset="0"/>
                <a:cs typeface="Arial" charset="0"/>
              </a:rPr>
              <a:t>, </a:t>
            </a:r>
            <a:r>
              <a:rPr lang="en-US" sz="1500" dirty="0">
                <a:latin typeface="Arial" charset="0"/>
                <a:ea typeface="Arial" charset="0"/>
                <a:cs typeface="Arial" charset="0"/>
              </a:rPr>
              <a:t>P</a:t>
            </a:r>
            <a:r>
              <a:rPr lang="en-US" sz="1500" dirty="0" smtClean="0">
                <a:latin typeface="Arial" charset="0"/>
                <a:ea typeface="Arial" charset="0"/>
                <a:cs typeface="Arial" charset="0"/>
              </a:rPr>
              <a:t>harmacist</a:t>
            </a:r>
          </a:p>
          <a:p>
            <a:r>
              <a:rPr lang="en-US" sz="1500" dirty="0" smtClean="0">
                <a:latin typeface="Arial" charset="0"/>
                <a:ea typeface="Arial" charset="0"/>
                <a:cs typeface="Arial" charset="0"/>
              </a:rPr>
              <a:t>Jim Kahn, co-Investigator</a:t>
            </a:r>
          </a:p>
        </p:txBody>
      </p:sp>
      <p:sp>
        <p:nvSpPr>
          <p:cNvPr id="10" name="TextBox 9"/>
          <p:cNvSpPr txBox="1"/>
          <p:nvPr/>
        </p:nvSpPr>
        <p:spPr>
          <a:xfrm>
            <a:off x="4220353" y="5183269"/>
            <a:ext cx="4271554" cy="307777"/>
          </a:xfrm>
          <a:prstGeom prst="rect">
            <a:avLst/>
          </a:prstGeom>
          <a:noFill/>
        </p:spPr>
        <p:txBody>
          <a:bodyPr wrap="square" rtlCol="0">
            <a:spAutoFit/>
          </a:bodyPr>
          <a:lstStyle/>
          <a:p>
            <a:r>
              <a:rPr lang="en-US" sz="1400" dirty="0" smtClean="0">
                <a:latin typeface="Arial" charset="0"/>
                <a:ea typeface="Arial" charset="0"/>
                <a:cs typeface="Arial" charset="0"/>
              </a:rPr>
              <a:t>SAFER Study Team training, Harare, January 2017</a:t>
            </a:r>
            <a:endParaRPr lang="en-US" sz="1400" dirty="0">
              <a:latin typeface="Arial" charset="0"/>
              <a:ea typeface="Arial" charset="0"/>
              <a:cs typeface="Arial" charset="0"/>
            </a:endParaRPr>
          </a:p>
        </p:txBody>
      </p:sp>
      <p:sp>
        <p:nvSpPr>
          <p:cNvPr id="11" name="Frame 10"/>
          <p:cNvSpPr/>
          <p:nvPr/>
        </p:nvSpPr>
        <p:spPr>
          <a:xfrm>
            <a:off x="286761" y="2046086"/>
            <a:ext cx="8607327" cy="3652014"/>
          </a:xfrm>
          <a:prstGeom prst="frame">
            <a:avLst>
              <a:gd name="adj1" fmla="val 1402"/>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508618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305" y="434244"/>
            <a:ext cx="7516626" cy="1143000"/>
          </a:xfrm>
        </p:spPr>
        <p:txBody>
          <a:bodyPr>
            <a:normAutofit/>
          </a:bodyPr>
          <a:lstStyle/>
          <a:p>
            <a:pPr algn="l"/>
            <a:r>
              <a:rPr lang="en-US" sz="3200" b="1" dirty="0" smtClean="0">
                <a:latin typeface="Arial" charset="0"/>
                <a:ea typeface="Arial" charset="0"/>
                <a:cs typeface="Arial" charset="0"/>
              </a:rPr>
              <a:t>HIV discordance:</a:t>
            </a:r>
            <a:r>
              <a:rPr lang="en-US" sz="2800" b="1" dirty="0" smtClean="0">
                <a:latin typeface="Arial" charset="0"/>
                <a:ea typeface="Arial" charset="0"/>
                <a:cs typeface="Arial" charset="0"/>
              </a:rPr>
              <a:t/>
            </a:r>
            <a:br>
              <a:rPr lang="en-US" sz="2800" b="1" dirty="0" smtClean="0">
                <a:latin typeface="Arial" charset="0"/>
                <a:ea typeface="Arial" charset="0"/>
                <a:cs typeface="Arial" charset="0"/>
              </a:rPr>
            </a:br>
            <a:r>
              <a:rPr lang="en-US" sz="2800" dirty="0" smtClean="0">
                <a:latin typeface="Arial" charset="0"/>
                <a:ea typeface="Arial" charset="0"/>
                <a:cs typeface="Arial" charset="0"/>
              </a:rPr>
              <a:t>a significant driver of new infections</a:t>
            </a:r>
            <a:endParaRPr lang="en-US" sz="2800" dirty="0">
              <a:latin typeface="Arial" charset="0"/>
              <a:ea typeface="Arial" charset="0"/>
              <a:cs typeface="Arial" charset="0"/>
            </a:endParaRPr>
          </a:p>
        </p:txBody>
      </p:sp>
      <p:pic>
        <p:nvPicPr>
          <p:cNvPr id="4" name="Picture 3"/>
          <p:cNvPicPr>
            <a:picLocks noChangeAspect="1"/>
          </p:cNvPicPr>
          <p:nvPr/>
        </p:nvPicPr>
        <p:blipFill>
          <a:blip r:embed="rId3"/>
          <a:stretch>
            <a:fillRect/>
          </a:stretch>
        </p:blipFill>
        <p:spPr>
          <a:xfrm>
            <a:off x="286761" y="86282"/>
            <a:ext cx="1118543" cy="1737311"/>
          </a:xfrm>
          <a:prstGeom prst="rect">
            <a:avLst/>
          </a:prstGeom>
        </p:spPr>
      </p:pic>
      <p:sp>
        <p:nvSpPr>
          <p:cNvPr id="14" name="Rectangle 13"/>
          <p:cNvSpPr/>
          <p:nvPr/>
        </p:nvSpPr>
        <p:spPr>
          <a:xfrm>
            <a:off x="3404975" y="2502795"/>
            <a:ext cx="5048200" cy="1015663"/>
          </a:xfrm>
          <a:prstGeom prst="rect">
            <a:avLst/>
          </a:prstGeom>
        </p:spPr>
        <p:txBody>
          <a:bodyPr wrap="square">
            <a:spAutoFit/>
          </a:bodyPr>
          <a:lstStyle/>
          <a:p>
            <a:r>
              <a:rPr lang="en-ZW" sz="2000" dirty="0" smtClean="0">
                <a:latin typeface="Arial" charset="0"/>
                <a:ea typeface="Arial" charset="0"/>
                <a:cs typeface="Arial" charset="0"/>
              </a:rPr>
              <a:t>30-50% of </a:t>
            </a:r>
            <a:r>
              <a:rPr lang="en-ZW" sz="2000" dirty="0">
                <a:latin typeface="Arial" charset="0"/>
                <a:ea typeface="Arial" charset="0"/>
                <a:cs typeface="Arial" charset="0"/>
              </a:rPr>
              <a:t>people with HIV in </a:t>
            </a:r>
            <a:endParaRPr lang="en-ZW" sz="2000" dirty="0" smtClean="0">
              <a:latin typeface="Arial" charset="0"/>
              <a:ea typeface="Arial" charset="0"/>
              <a:cs typeface="Arial" charset="0"/>
            </a:endParaRPr>
          </a:p>
          <a:p>
            <a:r>
              <a:rPr lang="en-ZW" sz="2000" dirty="0" smtClean="0">
                <a:latin typeface="Arial" charset="0"/>
                <a:ea typeface="Arial" charset="0"/>
                <a:cs typeface="Arial" charset="0"/>
              </a:rPr>
              <a:t>sub-Saharan Africa are </a:t>
            </a:r>
            <a:r>
              <a:rPr lang="en-ZW" sz="2000" b="1" dirty="0">
                <a:latin typeface="Arial" charset="0"/>
                <a:ea typeface="Arial" charset="0"/>
                <a:cs typeface="Arial" charset="0"/>
              </a:rPr>
              <a:t>in a stable, </a:t>
            </a:r>
            <a:endParaRPr lang="en-ZW" sz="2000" b="1" dirty="0" smtClean="0">
              <a:latin typeface="Arial" charset="0"/>
              <a:ea typeface="Arial" charset="0"/>
              <a:cs typeface="Arial" charset="0"/>
            </a:endParaRPr>
          </a:p>
          <a:p>
            <a:r>
              <a:rPr lang="en-ZW" sz="2000" b="1" dirty="0" smtClean="0">
                <a:latin typeface="Arial" charset="0"/>
                <a:ea typeface="Arial" charset="0"/>
                <a:cs typeface="Arial" charset="0"/>
              </a:rPr>
              <a:t>HIV-discordant </a:t>
            </a:r>
            <a:r>
              <a:rPr lang="en-ZW" sz="2000" b="1" dirty="0">
                <a:latin typeface="Arial" charset="0"/>
                <a:ea typeface="Arial" charset="0"/>
                <a:cs typeface="Arial" charset="0"/>
              </a:rPr>
              <a:t>relationship</a:t>
            </a:r>
          </a:p>
        </p:txBody>
      </p:sp>
      <p:sp>
        <p:nvSpPr>
          <p:cNvPr id="15" name="Rectangle 14"/>
          <p:cNvSpPr/>
          <p:nvPr/>
        </p:nvSpPr>
        <p:spPr>
          <a:xfrm>
            <a:off x="3404975" y="4499519"/>
            <a:ext cx="5348149" cy="1015663"/>
          </a:xfrm>
          <a:prstGeom prst="rect">
            <a:avLst/>
          </a:prstGeom>
        </p:spPr>
        <p:txBody>
          <a:bodyPr wrap="square">
            <a:spAutoFit/>
          </a:bodyPr>
          <a:lstStyle/>
          <a:p>
            <a:r>
              <a:rPr lang="en-ZW" sz="2000" dirty="0" smtClean="0">
                <a:latin typeface="Arial" charset="0"/>
                <a:ea typeface="Arial" charset="0"/>
                <a:cs typeface="Arial" charset="0"/>
              </a:rPr>
              <a:t>44-60% of </a:t>
            </a:r>
            <a:r>
              <a:rPr lang="en-ZW" sz="2000" b="1" dirty="0">
                <a:latin typeface="Arial" charset="0"/>
                <a:ea typeface="Arial" charset="0"/>
                <a:cs typeface="Arial" charset="0"/>
              </a:rPr>
              <a:t>new HIV infections </a:t>
            </a:r>
            <a:endParaRPr lang="en-ZW" sz="2000" b="1" dirty="0" smtClean="0">
              <a:latin typeface="Arial" charset="0"/>
              <a:ea typeface="Arial" charset="0"/>
              <a:cs typeface="Arial" charset="0"/>
            </a:endParaRPr>
          </a:p>
          <a:p>
            <a:r>
              <a:rPr lang="en-ZW" sz="2000" dirty="0" smtClean="0">
                <a:latin typeface="Arial" charset="0"/>
                <a:ea typeface="Arial" charset="0"/>
                <a:cs typeface="Arial" charset="0"/>
              </a:rPr>
              <a:t>are </a:t>
            </a:r>
            <a:r>
              <a:rPr lang="en-ZW" sz="2000" dirty="0">
                <a:latin typeface="Arial" charset="0"/>
                <a:ea typeface="Arial" charset="0"/>
                <a:cs typeface="Arial" charset="0"/>
              </a:rPr>
              <a:t>in married, cohabitating </a:t>
            </a:r>
            <a:endParaRPr lang="en-ZW" sz="2000" dirty="0" smtClean="0">
              <a:latin typeface="Arial" charset="0"/>
              <a:ea typeface="Arial" charset="0"/>
              <a:cs typeface="Arial" charset="0"/>
            </a:endParaRPr>
          </a:p>
          <a:p>
            <a:r>
              <a:rPr lang="en-ZW" sz="2000" dirty="0" smtClean="0">
                <a:latin typeface="Arial" charset="0"/>
                <a:ea typeface="Arial" charset="0"/>
                <a:cs typeface="Arial" charset="0"/>
              </a:rPr>
              <a:t>HIV-discordant </a:t>
            </a:r>
            <a:r>
              <a:rPr lang="en-ZW" sz="2000" dirty="0">
                <a:latin typeface="Arial" charset="0"/>
                <a:ea typeface="Arial" charset="0"/>
                <a:cs typeface="Arial" charset="0"/>
              </a:rPr>
              <a:t>couples</a:t>
            </a:r>
          </a:p>
        </p:txBody>
      </p:sp>
      <p:pic>
        <p:nvPicPr>
          <p:cNvPr id="23" name="Picture 22"/>
          <p:cNvPicPr>
            <a:picLocks noChangeAspect="1"/>
          </p:cNvPicPr>
          <p:nvPr/>
        </p:nvPicPr>
        <p:blipFill>
          <a:blip r:embed="rId4"/>
          <a:stretch>
            <a:fillRect/>
          </a:stretch>
        </p:blipFill>
        <p:spPr>
          <a:xfrm>
            <a:off x="7339014" y="6326549"/>
            <a:ext cx="1555074" cy="376649"/>
          </a:xfrm>
          <a:prstGeom prst="rect">
            <a:avLst/>
          </a:prstGeom>
        </p:spPr>
      </p:pic>
      <p:pic>
        <p:nvPicPr>
          <p:cNvPr id="6" name="Picture 5"/>
          <p:cNvPicPr>
            <a:picLocks noChangeAspect="1"/>
          </p:cNvPicPr>
          <p:nvPr/>
        </p:nvPicPr>
        <p:blipFill>
          <a:blip r:embed="rId5"/>
          <a:stretch>
            <a:fillRect/>
          </a:stretch>
        </p:blipFill>
        <p:spPr>
          <a:xfrm>
            <a:off x="1253129" y="3957249"/>
            <a:ext cx="2151846" cy="2100202"/>
          </a:xfrm>
          <a:prstGeom prst="rect">
            <a:avLst/>
          </a:prstGeom>
        </p:spPr>
      </p:pic>
      <p:pic>
        <p:nvPicPr>
          <p:cNvPr id="7" name="Picture 6"/>
          <p:cNvPicPr>
            <a:picLocks noChangeAspect="1"/>
          </p:cNvPicPr>
          <p:nvPr/>
        </p:nvPicPr>
        <p:blipFill>
          <a:blip r:embed="rId6"/>
          <a:stretch>
            <a:fillRect/>
          </a:stretch>
        </p:blipFill>
        <p:spPr>
          <a:xfrm>
            <a:off x="1224297" y="1823593"/>
            <a:ext cx="2180678" cy="2133656"/>
          </a:xfrm>
          <a:prstGeom prst="rect">
            <a:avLst/>
          </a:prstGeom>
        </p:spPr>
      </p:pic>
    </p:spTree>
    <p:extLst>
      <p:ext uri="{BB962C8B-B14F-4D97-AF65-F5344CB8AC3E}">
        <p14:creationId xmlns="" xmlns:p14="http://schemas.microsoft.com/office/powerpoint/2010/main" val="9631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5131" y="5523949"/>
            <a:ext cx="9144000" cy="14196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38"/>
          <p:cNvSpPr/>
          <p:nvPr/>
        </p:nvSpPr>
        <p:spPr>
          <a:xfrm>
            <a:off x="3103121" y="1500741"/>
            <a:ext cx="2470457" cy="4001817"/>
          </a:xfrm>
          <a:prstGeom prst="rect">
            <a:avLst/>
          </a:prstGeom>
          <a:solidFill>
            <a:schemeClr val="accent1">
              <a:lumMod val="40000"/>
              <a:lumOff val="60000"/>
              <a:alpha val="50196"/>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ectangle 37"/>
          <p:cNvSpPr/>
          <p:nvPr/>
        </p:nvSpPr>
        <p:spPr>
          <a:xfrm>
            <a:off x="5573578" y="1500741"/>
            <a:ext cx="3570422" cy="4001817"/>
          </a:xfrm>
          <a:prstGeom prst="rect">
            <a:avLst/>
          </a:prstGeom>
          <a:solidFill>
            <a:schemeClr val="bg1">
              <a:lumMod val="85000"/>
              <a:alpha val="50196"/>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0" y="-120744"/>
            <a:ext cx="9144000" cy="16084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23831" y="295805"/>
            <a:ext cx="7991519" cy="994172"/>
          </a:xfrm>
        </p:spPr>
        <p:txBody>
          <a:bodyPr/>
          <a:lstStyle/>
          <a:p>
            <a:pPr algn="l"/>
            <a:r>
              <a:rPr lang="en-US" dirty="0" smtClean="0">
                <a:solidFill>
                  <a:schemeClr val="bg1"/>
                </a:solidFill>
                <a:latin typeface="Arial" charset="0"/>
                <a:ea typeface="Arial" charset="0"/>
                <a:cs typeface="Arial" charset="0"/>
              </a:rPr>
              <a:t>Safer conception strategies </a:t>
            </a:r>
            <a:endParaRPr lang="en-US" dirty="0">
              <a:solidFill>
                <a:schemeClr val="bg1"/>
              </a:solidFill>
              <a:latin typeface="Arial" charset="0"/>
              <a:ea typeface="Arial" charset="0"/>
              <a:cs typeface="Arial" charset="0"/>
            </a:endParaRPr>
          </a:p>
        </p:txBody>
      </p:sp>
      <p:sp>
        <p:nvSpPr>
          <p:cNvPr id="3" name="Content Placeholder 2"/>
          <p:cNvSpPr>
            <a:spLocks noGrp="1"/>
          </p:cNvSpPr>
          <p:nvPr>
            <p:ph idx="1"/>
          </p:nvPr>
        </p:nvSpPr>
        <p:spPr>
          <a:xfrm>
            <a:off x="331870" y="1608795"/>
            <a:ext cx="2800350" cy="3479384"/>
          </a:xfrm>
        </p:spPr>
        <p:txBody>
          <a:bodyPr/>
          <a:lstStyle/>
          <a:p>
            <a:pPr marL="0" indent="0">
              <a:buNone/>
            </a:pPr>
            <a:r>
              <a:rPr lang="en-US" sz="2100" dirty="0" smtClean="0">
                <a:latin typeface="Arial" charset="0"/>
                <a:ea typeface="Arial" charset="0"/>
                <a:cs typeface="Arial" charset="0"/>
              </a:rPr>
              <a:t>Type of discordance </a:t>
            </a:r>
          </a:p>
          <a:p>
            <a:pPr marL="0" indent="0">
              <a:buNone/>
            </a:pPr>
            <a:endParaRPr lang="en-US" u="sng" dirty="0">
              <a:latin typeface="Arial" charset="0"/>
              <a:ea typeface="Arial" charset="0"/>
              <a:cs typeface="Arial" charset="0"/>
            </a:endParaRPr>
          </a:p>
          <a:p>
            <a:pPr marL="0" indent="0">
              <a:buNone/>
            </a:pPr>
            <a:endParaRPr lang="en-US" u="sng" dirty="0">
              <a:latin typeface="Arial" charset="0"/>
              <a:ea typeface="Arial" charset="0"/>
              <a:cs typeface="Arial" charset="0"/>
            </a:endParaRPr>
          </a:p>
        </p:txBody>
      </p:sp>
      <p:sp>
        <p:nvSpPr>
          <p:cNvPr id="4" name="Content Placeholder 2"/>
          <p:cNvSpPr txBox="1">
            <a:spLocks/>
          </p:cNvSpPr>
          <p:nvPr/>
        </p:nvSpPr>
        <p:spPr>
          <a:xfrm>
            <a:off x="3277891" y="1629902"/>
            <a:ext cx="2761825" cy="3613265"/>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100" dirty="0">
                <a:latin typeface="Arial" charset="0"/>
                <a:ea typeface="Arial" charset="0"/>
                <a:cs typeface="Arial" charset="0"/>
              </a:rPr>
              <a:t>Strategy </a:t>
            </a:r>
          </a:p>
          <a:p>
            <a:pPr marL="0" indent="0">
              <a:lnSpc>
                <a:spcPct val="100000"/>
              </a:lnSpc>
              <a:spcBef>
                <a:spcPts val="0"/>
              </a:spcBef>
              <a:buNone/>
            </a:pPr>
            <a:r>
              <a:rPr lang="en-US" sz="2100" dirty="0">
                <a:latin typeface="Arial" charset="0"/>
                <a:ea typeface="Arial" charset="0"/>
                <a:cs typeface="Arial" charset="0"/>
              </a:rPr>
              <a:t>  </a:t>
            </a:r>
            <a:endParaRPr lang="en-US" sz="2100" dirty="0" smtClean="0">
              <a:latin typeface="Arial" charset="0"/>
              <a:ea typeface="Arial" charset="0"/>
              <a:cs typeface="Arial" charset="0"/>
            </a:endParaRPr>
          </a:p>
          <a:p>
            <a:pPr marL="0" indent="0">
              <a:lnSpc>
                <a:spcPct val="100000"/>
              </a:lnSpc>
              <a:spcBef>
                <a:spcPts val="0"/>
              </a:spcBef>
              <a:buNone/>
            </a:pPr>
            <a:r>
              <a:rPr lang="en-US" sz="2100" dirty="0">
                <a:latin typeface="Arial" charset="0"/>
                <a:ea typeface="Arial" charset="0"/>
                <a:cs typeface="Arial" charset="0"/>
              </a:rPr>
              <a:t> </a:t>
            </a:r>
            <a:r>
              <a:rPr lang="en-US" sz="2100" dirty="0" smtClean="0">
                <a:latin typeface="Arial" charset="0"/>
                <a:ea typeface="Arial" charset="0"/>
                <a:cs typeface="Arial" charset="0"/>
              </a:rPr>
              <a:t>ART </a:t>
            </a:r>
            <a:r>
              <a:rPr lang="en-US" sz="2100" dirty="0">
                <a:latin typeface="Arial" charset="0"/>
                <a:ea typeface="Arial" charset="0"/>
                <a:cs typeface="Arial" charset="0"/>
              </a:rPr>
              <a:t>w/viral load    </a:t>
            </a:r>
          </a:p>
          <a:p>
            <a:pPr marL="0" indent="0">
              <a:lnSpc>
                <a:spcPct val="100000"/>
              </a:lnSpc>
              <a:spcBef>
                <a:spcPts val="0"/>
              </a:spcBef>
              <a:buNone/>
            </a:pPr>
            <a:r>
              <a:rPr lang="en-US" sz="2100" dirty="0">
                <a:latin typeface="Arial" charset="0"/>
                <a:ea typeface="Arial" charset="0"/>
                <a:cs typeface="Arial" charset="0"/>
              </a:rPr>
              <a:t> </a:t>
            </a:r>
            <a:r>
              <a:rPr lang="en-US" sz="2100" dirty="0" smtClean="0">
                <a:latin typeface="Arial" charset="0"/>
                <a:ea typeface="Arial" charset="0"/>
                <a:cs typeface="Arial" charset="0"/>
              </a:rPr>
              <a:t>monitoring</a:t>
            </a:r>
            <a:endParaRPr lang="en-US" sz="2100" dirty="0">
              <a:latin typeface="Arial" charset="0"/>
              <a:ea typeface="Arial" charset="0"/>
              <a:cs typeface="Arial" charset="0"/>
            </a:endParaRPr>
          </a:p>
          <a:p>
            <a:pPr marL="0" indent="0">
              <a:lnSpc>
                <a:spcPct val="200000"/>
              </a:lnSpc>
              <a:buNone/>
            </a:pPr>
            <a:r>
              <a:rPr lang="en-US" sz="2100" dirty="0" smtClean="0">
                <a:latin typeface="Arial" charset="0"/>
                <a:ea typeface="Arial" charset="0"/>
                <a:cs typeface="Arial" charset="0"/>
              </a:rPr>
              <a:t> </a:t>
            </a:r>
            <a:r>
              <a:rPr lang="en-US" sz="2100" dirty="0" err="1" smtClean="0">
                <a:latin typeface="Arial" charset="0"/>
                <a:ea typeface="Arial" charset="0"/>
                <a:cs typeface="Arial" charset="0"/>
              </a:rPr>
              <a:t>PrEP</a:t>
            </a:r>
            <a:endParaRPr lang="en-US" sz="2100" dirty="0">
              <a:latin typeface="Arial" charset="0"/>
              <a:ea typeface="Arial" charset="0"/>
              <a:cs typeface="Arial" charset="0"/>
            </a:endParaRPr>
          </a:p>
          <a:p>
            <a:pPr marL="0" indent="0">
              <a:lnSpc>
                <a:spcPct val="100000"/>
              </a:lnSpc>
              <a:buNone/>
            </a:pPr>
            <a:r>
              <a:rPr lang="en-US" sz="2100" dirty="0" smtClean="0">
                <a:latin typeface="Arial" charset="0"/>
                <a:ea typeface="Arial" charset="0"/>
                <a:cs typeface="Arial" charset="0"/>
              </a:rPr>
              <a:t> Semen</a:t>
            </a:r>
            <a:endParaRPr lang="en-US" sz="2100" dirty="0">
              <a:latin typeface="Arial" charset="0"/>
              <a:ea typeface="Arial" charset="0"/>
              <a:cs typeface="Arial" charset="0"/>
            </a:endParaRPr>
          </a:p>
          <a:p>
            <a:pPr marL="0" indent="0">
              <a:lnSpc>
                <a:spcPct val="100000"/>
              </a:lnSpc>
              <a:spcBef>
                <a:spcPts val="0"/>
              </a:spcBef>
              <a:buNone/>
            </a:pPr>
            <a:r>
              <a:rPr lang="en-US" sz="2100" dirty="0" smtClean="0">
                <a:latin typeface="Arial" charset="0"/>
                <a:ea typeface="Arial" charset="0"/>
                <a:cs typeface="Arial" charset="0"/>
              </a:rPr>
              <a:t> washing</a:t>
            </a:r>
            <a:endParaRPr lang="en-US" sz="2100" dirty="0">
              <a:latin typeface="Arial" charset="0"/>
              <a:ea typeface="Arial" charset="0"/>
              <a:cs typeface="Arial" charset="0"/>
            </a:endParaRPr>
          </a:p>
          <a:p>
            <a:pPr marL="0" indent="0">
              <a:lnSpc>
                <a:spcPct val="100000"/>
              </a:lnSpc>
              <a:buNone/>
            </a:pPr>
            <a:r>
              <a:rPr lang="en-US" sz="600" dirty="0" smtClean="0">
                <a:latin typeface="Arial" charset="0"/>
                <a:ea typeface="Arial" charset="0"/>
                <a:cs typeface="Arial" charset="0"/>
              </a:rPr>
              <a:t>  </a:t>
            </a:r>
          </a:p>
          <a:p>
            <a:pPr marL="0" indent="0">
              <a:lnSpc>
                <a:spcPct val="100000"/>
              </a:lnSpc>
              <a:buNone/>
            </a:pPr>
            <a:r>
              <a:rPr lang="en-US" sz="2100" dirty="0" smtClean="0">
                <a:latin typeface="Arial" charset="0"/>
                <a:ea typeface="Arial" charset="0"/>
                <a:cs typeface="Arial" charset="0"/>
              </a:rPr>
              <a:t> Vaginal </a:t>
            </a:r>
          </a:p>
          <a:p>
            <a:pPr marL="0" indent="0">
              <a:lnSpc>
                <a:spcPct val="100000"/>
              </a:lnSpc>
              <a:spcBef>
                <a:spcPts val="0"/>
              </a:spcBef>
              <a:buNone/>
            </a:pPr>
            <a:r>
              <a:rPr lang="en-US" sz="2100" dirty="0" smtClean="0">
                <a:latin typeface="Arial" charset="0"/>
                <a:ea typeface="Arial" charset="0"/>
                <a:cs typeface="Arial" charset="0"/>
              </a:rPr>
              <a:t> insemination</a:t>
            </a:r>
            <a:endParaRPr lang="en-US" sz="2100" dirty="0">
              <a:latin typeface="Arial" charset="0"/>
              <a:ea typeface="Arial" charset="0"/>
              <a:cs typeface="Arial" charset="0"/>
            </a:endParaRPr>
          </a:p>
        </p:txBody>
      </p:sp>
      <p:sp>
        <p:nvSpPr>
          <p:cNvPr id="5" name="Content Placeholder 2"/>
          <p:cNvSpPr txBox="1">
            <a:spLocks/>
          </p:cNvSpPr>
          <p:nvPr/>
        </p:nvSpPr>
        <p:spPr>
          <a:xfrm>
            <a:off x="5854882" y="1628872"/>
            <a:ext cx="3380557" cy="34793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100" dirty="0" smtClean="0">
                <a:latin typeface="Arial" charset="0"/>
                <a:ea typeface="Arial" charset="0"/>
                <a:cs typeface="Arial" charset="0"/>
              </a:rPr>
              <a:t>Estimated Risk </a:t>
            </a:r>
            <a:r>
              <a:rPr lang="en-US" sz="2100" dirty="0">
                <a:latin typeface="Arial" charset="0"/>
                <a:ea typeface="Arial" charset="0"/>
                <a:cs typeface="Arial" charset="0"/>
              </a:rPr>
              <a:t>Reduction</a:t>
            </a:r>
          </a:p>
          <a:p>
            <a:pPr marL="0" indent="0">
              <a:lnSpc>
                <a:spcPct val="200000"/>
              </a:lnSpc>
              <a:buNone/>
            </a:pPr>
            <a:r>
              <a:rPr lang="en-US" sz="2100" dirty="0" smtClean="0">
                <a:latin typeface="Arial" charset="0"/>
                <a:ea typeface="Arial" charset="0"/>
                <a:cs typeface="Arial" charset="0"/>
              </a:rPr>
              <a:t>    93-96</a:t>
            </a:r>
            <a:r>
              <a:rPr lang="en-US" sz="2100" dirty="0">
                <a:latin typeface="Arial" charset="0"/>
                <a:ea typeface="Arial" charset="0"/>
                <a:cs typeface="Arial" charset="0"/>
              </a:rPr>
              <a:t>%* </a:t>
            </a:r>
          </a:p>
          <a:p>
            <a:pPr marL="0" indent="0">
              <a:lnSpc>
                <a:spcPct val="200000"/>
              </a:lnSpc>
              <a:buNone/>
            </a:pPr>
            <a:r>
              <a:rPr lang="en-US" sz="2100" dirty="0" smtClean="0">
                <a:latin typeface="Arial" charset="0"/>
                <a:ea typeface="Arial" charset="0"/>
                <a:cs typeface="Arial" charset="0"/>
              </a:rPr>
              <a:t>    63-</a:t>
            </a:r>
            <a:r>
              <a:rPr lang="en-US" sz="2100" dirty="0" smtClean="0">
                <a:solidFill>
                  <a:schemeClr val="tx1">
                    <a:lumMod val="75000"/>
                    <a:lumOff val="25000"/>
                  </a:schemeClr>
                </a:solidFill>
                <a:latin typeface="Arial" charset="0"/>
                <a:ea typeface="Arial" charset="0"/>
                <a:cs typeface="Arial" charset="0"/>
              </a:rPr>
              <a:t>90</a:t>
            </a:r>
            <a:r>
              <a:rPr lang="en-US" sz="2100" dirty="0" smtClean="0">
                <a:latin typeface="Arial" charset="0"/>
                <a:ea typeface="Arial" charset="0"/>
                <a:cs typeface="Arial" charset="0"/>
              </a:rPr>
              <a:t>%*</a:t>
            </a:r>
            <a:endParaRPr lang="en-US" sz="2100" dirty="0">
              <a:latin typeface="Arial" charset="0"/>
              <a:ea typeface="Arial" charset="0"/>
              <a:cs typeface="Arial" charset="0"/>
            </a:endParaRPr>
          </a:p>
          <a:p>
            <a:pPr marL="0" indent="0">
              <a:lnSpc>
                <a:spcPct val="200000"/>
              </a:lnSpc>
              <a:buNone/>
            </a:pPr>
            <a:r>
              <a:rPr lang="en-US" sz="2100" dirty="0" smtClean="0">
                <a:latin typeface="Arial" charset="0"/>
                <a:ea typeface="Arial" charset="0"/>
                <a:cs typeface="Arial" charset="0"/>
              </a:rPr>
              <a:t>   Up </a:t>
            </a:r>
            <a:r>
              <a:rPr lang="en-US" sz="2100" dirty="0">
                <a:latin typeface="Arial" charset="0"/>
                <a:ea typeface="Arial" charset="0"/>
                <a:cs typeface="Arial" charset="0"/>
              </a:rPr>
              <a:t>to 100%*</a:t>
            </a:r>
          </a:p>
          <a:p>
            <a:pPr marL="0" indent="0">
              <a:lnSpc>
                <a:spcPct val="200000"/>
              </a:lnSpc>
              <a:buNone/>
            </a:pPr>
            <a:r>
              <a:rPr lang="en-US" sz="2100" dirty="0" smtClean="0">
                <a:latin typeface="Arial" charset="0"/>
                <a:ea typeface="Arial" charset="0"/>
                <a:cs typeface="Arial" charset="0"/>
              </a:rPr>
              <a:t>   Up </a:t>
            </a:r>
            <a:r>
              <a:rPr lang="en-US" sz="2100" dirty="0">
                <a:latin typeface="Arial" charset="0"/>
                <a:ea typeface="Arial" charset="0"/>
                <a:cs typeface="Arial" charset="0"/>
              </a:rPr>
              <a:t>to 100%*</a:t>
            </a:r>
          </a:p>
        </p:txBody>
      </p:sp>
      <p:pic>
        <p:nvPicPr>
          <p:cNvPr id="24" name="Picture 23"/>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523831" y="2142118"/>
            <a:ext cx="917270" cy="574349"/>
          </a:xfrm>
          <a:prstGeom prst="rect">
            <a:avLst/>
          </a:prstGeom>
        </p:spPr>
      </p:pic>
      <p:pic>
        <p:nvPicPr>
          <p:cNvPr id="25" name="Picture 24"/>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1809949" y="2154724"/>
            <a:ext cx="924326" cy="561743"/>
          </a:xfrm>
          <a:prstGeom prst="rect">
            <a:avLst/>
          </a:prstGeom>
        </p:spPr>
      </p:pic>
      <p:pic>
        <p:nvPicPr>
          <p:cNvPr id="26" name="Picture 25"/>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523831" y="4437531"/>
            <a:ext cx="917270" cy="574349"/>
          </a:xfrm>
          <a:prstGeom prst="rect">
            <a:avLst/>
          </a:prstGeom>
        </p:spPr>
      </p:pic>
      <p:pic>
        <p:nvPicPr>
          <p:cNvPr id="27" name="Picture 26"/>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1809948" y="3632911"/>
            <a:ext cx="924326" cy="561743"/>
          </a:xfrm>
          <a:prstGeom prst="rect">
            <a:avLst/>
          </a:prstGeom>
        </p:spPr>
      </p:pic>
      <p:pic>
        <p:nvPicPr>
          <p:cNvPr id="28" name="Picture 27"/>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523831" y="2856244"/>
            <a:ext cx="917270" cy="574349"/>
          </a:xfrm>
          <a:prstGeom prst="rect">
            <a:avLst/>
          </a:prstGeom>
        </p:spPr>
      </p:pic>
      <p:pic>
        <p:nvPicPr>
          <p:cNvPr id="29" name="Picture 28"/>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1809949" y="2868850"/>
            <a:ext cx="924326" cy="561743"/>
          </a:xfrm>
          <a:prstGeom prst="rect">
            <a:avLst/>
          </a:prstGeom>
        </p:spPr>
      </p:pic>
      <p:sp>
        <p:nvSpPr>
          <p:cNvPr id="42" name="Right Arrow 41"/>
          <p:cNvSpPr/>
          <p:nvPr/>
        </p:nvSpPr>
        <p:spPr>
          <a:xfrm>
            <a:off x="5060356" y="2431673"/>
            <a:ext cx="964997" cy="284781"/>
          </a:xfrm>
          <a:prstGeom prst="rightArrow">
            <a:avLst/>
          </a:prstGeom>
          <a:solidFill>
            <a:srgbClr val="319208"/>
          </a:solidFill>
          <a:ln>
            <a:solidFill>
              <a:srgbClr val="319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ight Arrow 42"/>
          <p:cNvSpPr/>
          <p:nvPr/>
        </p:nvSpPr>
        <p:spPr>
          <a:xfrm>
            <a:off x="5074720" y="3130080"/>
            <a:ext cx="964997" cy="284781"/>
          </a:xfrm>
          <a:prstGeom prst="rightArrow">
            <a:avLst/>
          </a:prstGeom>
          <a:solidFill>
            <a:srgbClr val="319208"/>
          </a:solidFill>
          <a:ln>
            <a:solidFill>
              <a:srgbClr val="319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ight Arrow 43"/>
          <p:cNvSpPr/>
          <p:nvPr/>
        </p:nvSpPr>
        <p:spPr>
          <a:xfrm>
            <a:off x="5060356" y="3870112"/>
            <a:ext cx="964997" cy="284781"/>
          </a:xfrm>
          <a:prstGeom prst="rightArrow">
            <a:avLst/>
          </a:prstGeom>
          <a:solidFill>
            <a:srgbClr val="319208"/>
          </a:solidFill>
          <a:ln>
            <a:solidFill>
              <a:srgbClr val="319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ight Arrow 44"/>
          <p:cNvSpPr/>
          <p:nvPr/>
        </p:nvSpPr>
        <p:spPr>
          <a:xfrm>
            <a:off x="5074719" y="4618181"/>
            <a:ext cx="964997" cy="284781"/>
          </a:xfrm>
          <a:prstGeom prst="rightArrow">
            <a:avLst/>
          </a:prstGeom>
          <a:solidFill>
            <a:srgbClr val="319208"/>
          </a:solidFill>
          <a:ln>
            <a:solidFill>
              <a:srgbClr val="319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7" name="Straight Connector 46"/>
          <p:cNvCxnSpPr/>
          <p:nvPr/>
        </p:nvCxnSpPr>
        <p:spPr>
          <a:xfrm>
            <a:off x="331871" y="2011425"/>
            <a:ext cx="25339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277891" y="2011425"/>
            <a:ext cx="21038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966849" y="2011425"/>
            <a:ext cx="27889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039715" y="5108256"/>
            <a:ext cx="2305113" cy="253916"/>
          </a:xfrm>
          <a:prstGeom prst="rect">
            <a:avLst/>
          </a:prstGeom>
          <a:noFill/>
        </p:spPr>
        <p:txBody>
          <a:bodyPr wrap="square" rtlCol="0">
            <a:spAutoFit/>
          </a:bodyPr>
          <a:lstStyle/>
          <a:p>
            <a:r>
              <a:rPr lang="en-US" sz="1050" dirty="0" smtClean="0">
                <a:latin typeface="Arial" charset="0"/>
                <a:ea typeface="Arial" charset="0"/>
                <a:cs typeface="Arial" charset="0"/>
              </a:rPr>
              <a:t>*Efficacy depends </a:t>
            </a:r>
            <a:r>
              <a:rPr lang="en-US" sz="1050" dirty="0">
                <a:latin typeface="Arial" charset="0"/>
                <a:ea typeface="Arial" charset="0"/>
                <a:cs typeface="Arial" charset="0"/>
              </a:rPr>
              <a:t>on adherence</a:t>
            </a:r>
          </a:p>
        </p:txBody>
      </p:sp>
      <p:sp>
        <p:nvSpPr>
          <p:cNvPr id="30" name="Rectangle 29"/>
          <p:cNvSpPr/>
          <p:nvPr/>
        </p:nvSpPr>
        <p:spPr>
          <a:xfrm>
            <a:off x="524107" y="6604715"/>
            <a:ext cx="8619893" cy="184666"/>
          </a:xfrm>
          <a:prstGeom prst="rect">
            <a:avLst/>
          </a:prstGeom>
        </p:spPr>
        <p:txBody>
          <a:bodyPr wrap="square">
            <a:spAutoFit/>
          </a:bodyPr>
          <a:lstStyle/>
          <a:p>
            <a:r>
              <a:rPr lang="en-US" sz="600" dirty="0">
                <a:solidFill>
                  <a:schemeClr val="bg1"/>
                </a:solidFill>
                <a:latin typeface="Arial" charset="0"/>
                <a:ea typeface="Arial" charset="0"/>
                <a:cs typeface="Arial" charset="0"/>
              </a:rPr>
              <a:t>Cohen, et al. </a:t>
            </a:r>
            <a:r>
              <a:rPr lang="en-US" sz="600" i="1" dirty="0">
                <a:solidFill>
                  <a:schemeClr val="bg1"/>
                </a:solidFill>
                <a:latin typeface="Arial" charset="0"/>
                <a:ea typeface="Arial" charset="0"/>
                <a:cs typeface="Arial" charset="0"/>
              </a:rPr>
              <a:t>N </a:t>
            </a:r>
            <a:r>
              <a:rPr lang="en-US" sz="600" i="1" dirty="0" err="1">
                <a:solidFill>
                  <a:schemeClr val="bg1"/>
                </a:solidFill>
                <a:latin typeface="Arial" charset="0"/>
                <a:ea typeface="Arial" charset="0"/>
                <a:cs typeface="Arial" charset="0"/>
              </a:rPr>
              <a:t>Engl</a:t>
            </a:r>
            <a:r>
              <a:rPr lang="en-US" sz="600" i="1" dirty="0">
                <a:solidFill>
                  <a:schemeClr val="bg1"/>
                </a:solidFill>
                <a:latin typeface="Arial" charset="0"/>
                <a:ea typeface="Arial" charset="0"/>
                <a:cs typeface="Arial" charset="0"/>
              </a:rPr>
              <a:t> J Med</a:t>
            </a:r>
            <a:r>
              <a:rPr lang="en-US" sz="600" dirty="0">
                <a:solidFill>
                  <a:schemeClr val="bg1"/>
                </a:solidFill>
                <a:latin typeface="Arial" charset="0"/>
                <a:ea typeface="Arial" charset="0"/>
                <a:cs typeface="Arial" charset="0"/>
              </a:rPr>
              <a:t> (2011); </a:t>
            </a:r>
            <a:r>
              <a:rPr lang="en-US" sz="600" dirty="0" err="1">
                <a:solidFill>
                  <a:schemeClr val="bg1"/>
                </a:solidFill>
                <a:latin typeface="Arial" charset="0"/>
                <a:ea typeface="Arial" charset="0"/>
                <a:cs typeface="Arial" charset="0"/>
              </a:rPr>
              <a:t>Anglemyer</a:t>
            </a:r>
            <a:r>
              <a:rPr lang="en-US" sz="600" dirty="0">
                <a:solidFill>
                  <a:schemeClr val="bg1"/>
                </a:solidFill>
                <a:latin typeface="Arial" charset="0"/>
                <a:ea typeface="Arial" charset="0"/>
                <a:cs typeface="Arial" charset="0"/>
              </a:rPr>
              <a:t>, et al. Cochrane Database of Systematic Reviews (2011); </a:t>
            </a:r>
            <a:r>
              <a:rPr lang="en-US" sz="600" dirty="0" err="1">
                <a:solidFill>
                  <a:schemeClr val="bg1"/>
                </a:solidFill>
                <a:latin typeface="Arial" charset="0"/>
                <a:ea typeface="Arial" charset="0"/>
                <a:cs typeface="Arial" charset="0"/>
              </a:rPr>
              <a:t>Baeten</a:t>
            </a:r>
            <a:r>
              <a:rPr lang="en-US" sz="600" dirty="0">
                <a:solidFill>
                  <a:schemeClr val="bg1"/>
                </a:solidFill>
                <a:latin typeface="Arial" charset="0"/>
                <a:ea typeface="Arial" charset="0"/>
                <a:cs typeface="Arial" charset="0"/>
              </a:rPr>
              <a:t>, </a:t>
            </a:r>
            <a:r>
              <a:rPr lang="en-US" sz="600" i="1" dirty="0">
                <a:solidFill>
                  <a:schemeClr val="bg1"/>
                </a:solidFill>
                <a:latin typeface="Arial" charset="0"/>
                <a:ea typeface="Arial" charset="0"/>
                <a:cs typeface="Arial" charset="0"/>
              </a:rPr>
              <a:t>et al</a:t>
            </a:r>
            <a:r>
              <a:rPr lang="en-US" sz="600" dirty="0">
                <a:solidFill>
                  <a:schemeClr val="bg1"/>
                </a:solidFill>
                <a:latin typeface="Arial" charset="0"/>
                <a:ea typeface="Arial" charset="0"/>
                <a:cs typeface="Arial" charset="0"/>
              </a:rPr>
              <a:t>. </a:t>
            </a:r>
            <a:r>
              <a:rPr lang="en-US" sz="600" i="1" dirty="0">
                <a:solidFill>
                  <a:schemeClr val="bg1"/>
                </a:solidFill>
                <a:latin typeface="Arial" charset="0"/>
                <a:ea typeface="Arial" charset="0"/>
                <a:cs typeface="Arial" charset="0"/>
              </a:rPr>
              <a:t>N </a:t>
            </a:r>
            <a:r>
              <a:rPr lang="en-US" sz="600" i="1" dirty="0" err="1">
                <a:solidFill>
                  <a:schemeClr val="bg1"/>
                </a:solidFill>
                <a:latin typeface="Arial" charset="0"/>
                <a:ea typeface="Arial" charset="0"/>
                <a:cs typeface="Arial" charset="0"/>
              </a:rPr>
              <a:t>Engl</a:t>
            </a:r>
            <a:r>
              <a:rPr lang="en-US" sz="600" i="1" dirty="0">
                <a:solidFill>
                  <a:schemeClr val="bg1"/>
                </a:solidFill>
                <a:latin typeface="Arial" charset="0"/>
                <a:ea typeface="Arial" charset="0"/>
                <a:cs typeface="Arial" charset="0"/>
              </a:rPr>
              <a:t> J Med</a:t>
            </a:r>
            <a:r>
              <a:rPr lang="en-US" sz="600" dirty="0">
                <a:solidFill>
                  <a:schemeClr val="bg1"/>
                </a:solidFill>
                <a:latin typeface="Arial" charset="0"/>
                <a:ea typeface="Arial" charset="0"/>
                <a:cs typeface="Arial" charset="0"/>
              </a:rPr>
              <a:t> (2012); Thigpen, et al. </a:t>
            </a:r>
            <a:r>
              <a:rPr lang="en-US" sz="600" i="1" dirty="0">
                <a:solidFill>
                  <a:schemeClr val="bg1"/>
                </a:solidFill>
                <a:latin typeface="Arial" charset="0"/>
                <a:ea typeface="Arial" charset="0"/>
                <a:cs typeface="Arial" charset="0"/>
              </a:rPr>
              <a:t>N </a:t>
            </a:r>
            <a:r>
              <a:rPr lang="en-US" sz="600" i="1" dirty="0" err="1">
                <a:solidFill>
                  <a:schemeClr val="bg1"/>
                </a:solidFill>
                <a:latin typeface="Arial" charset="0"/>
                <a:ea typeface="Arial" charset="0"/>
                <a:cs typeface="Arial" charset="0"/>
              </a:rPr>
              <a:t>Engl</a:t>
            </a:r>
            <a:r>
              <a:rPr lang="en-US" sz="600" i="1" dirty="0">
                <a:solidFill>
                  <a:schemeClr val="bg1"/>
                </a:solidFill>
                <a:latin typeface="Arial" charset="0"/>
                <a:ea typeface="Arial" charset="0"/>
                <a:cs typeface="Arial" charset="0"/>
              </a:rPr>
              <a:t> J Med</a:t>
            </a:r>
            <a:r>
              <a:rPr lang="en-US" sz="600" dirty="0">
                <a:solidFill>
                  <a:schemeClr val="bg1"/>
                </a:solidFill>
                <a:latin typeface="Arial" charset="0"/>
                <a:ea typeface="Arial" charset="0"/>
                <a:cs typeface="Arial" charset="0"/>
              </a:rPr>
              <a:t> (2012); </a:t>
            </a:r>
            <a:r>
              <a:rPr lang="en-US" sz="600" dirty="0" err="1">
                <a:solidFill>
                  <a:schemeClr val="bg1"/>
                </a:solidFill>
                <a:latin typeface="Arial" charset="0"/>
                <a:ea typeface="Arial" charset="0"/>
                <a:cs typeface="Arial" charset="0"/>
              </a:rPr>
              <a:t>Zafer</a:t>
            </a:r>
            <a:r>
              <a:rPr lang="en-US" sz="600" dirty="0">
                <a:solidFill>
                  <a:schemeClr val="bg1"/>
                </a:solidFill>
                <a:latin typeface="Arial" charset="0"/>
                <a:ea typeface="Arial" charset="0"/>
                <a:cs typeface="Arial" charset="0"/>
              </a:rPr>
              <a:t>, et al. </a:t>
            </a:r>
            <a:r>
              <a:rPr lang="en-US" sz="600" i="1" dirty="0" err="1">
                <a:solidFill>
                  <a:schemeClr val="bg1"/>
                </a:solidFill>
                <a:latin typeface="Arial" charset="0"/>
                <a:ea typeface="Arial" charset="0"/>
                <a:cs typeface="Arial" charset="0"/>
              </a:rPr>
              <a:t>Fertil</a:t>
            </a:r>
            <a:r>
              <a:rPr lang="en-US" sz="600" i="1" dirty="0">
                <a:solidFill>
                  <a:schemeClr val="bg1"/>
                </a:solidFill>
                <a:latin typeface="Arial" charset="0"/>
                <a:ea typeface="Arial" charset="0"/>
                <a:cs typeface="Arial" charset="0"/>
              </a:rPr>
              <a:t> </a:t>
            </a:r>
            <a:r>
              <a:rPr lang="en-US" sz="600" i="1" dirty="0" err="1">
                <a:solidFill>
                  <a:schemeClr val="bg1"/>
                </a:solidFill>
                <a:latin typeface="Arial" charset="0"/>
                <a:ea typeface="Arial" charset="0"/>
                <a:cs typeface="Arial" charset="0"/>
              </a:rPr>
              <a:t>Steril</a:t>
            </a:r>
            <a:r>
              <a:rPr lang="en-US" sz="600" dirty="0">
                <a:solidFill>
                  <a:schemeClr val="bg1"/>
                </a:solidFill>
                <a:latin typeface="Arial" charset="0"/>
                <a:ea typeface="Arial" charset="0"/>
                <a:cs typeface="Arial" charset="0"/>
              </a:rPr>
              <a:t> (2016); Matthews et al, </a:t>
            </a:r>
            <a:r>
              <a:rPr lang="en-US" sz="600" i="1" dirty="0">
                <a:solidFill>
                  <a:schemeClr val="bg1"/>
                </a:solidFill>
                <a:latin typeface="Arial" charset="0"/>
                <a:ea typeface="Arial" charset="0"/>
                <a:cs typeface="Arial" charset="0"/>
              </a:rPr>
              <a:t>AIDS</a:t>
            </a:r>
            <a:r>
              <a:rPr lang="en-US" sz="600" dirty="0">
                <a:solidFill>
                  <a:schemeClr val="bg1"/>
                </a:solidFill>
                <a:latin typeface="Arial" charset="0"/>
                <a:ea typeface="Arial" charset="0"/>
                <a:cs typeface="Arial" charset="0"/>
              </a:rPr>
              <a:t> (2010).</a:t>
            </a:r>
          </a:p>
        </p:txBody>
      </p:sp>
      <p:sp>
        <p:nvSpPr>
          <p:cNvPr id="32" name="Content Placeholder 2"/>
          <p:cNvSpPr txBox="1">
            <a:spLocks/>
          </p:cNvSpPr>
          <p:nvPr/>
        </p:nvSpPr>
        <p:spPr>
          <a:xfrm>
            <a:off x="279665" y="5656739"/>
            <a:ext cx="7079124" cy="10550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smtClean="0">
                <a:solidFill>
                  <a:schemeClr val="bg1"/>
                </a:solidFill>
                <a:latin typeface="Arial" charset="0"/>
                <a:ea typeface="Arial" charset="0"/>
                <a:cs typeface="Arial" charset="0"/>
              </a:rPr>
              <a:t>Strategies timed to the fertile period </a:t>
            </a:r>
          </a:p>
          <a:p>
            <a:r>
              <a:rPr lang="en-US" sz="2100" dirty="0" smtClean="0">
                <a:solidFill>
                  <a:schemeClr val="bg1"/>
                </a:solidFill>
                <a:latin typeface="Arial" charset="0"/>
                <a:ea typeface="Arial" charset="0"/>
                <a:cs typeface="Arial" charset="0"/>
              </a:rPr>
              <a:t>Couples may choose more than one strategy </a:t>
            </a:r>
            <a:endParaRPr lang="en-US" u="sng" dirty="0" smtClean="0">
              <a:solidFill>
                <a:schemeClr val="bg1"/>
              </a:solidFill>
              <a:latin typeface="Arial" charset="0"/>
              <a:ea typeface="Arial" charset="0"/>
              <a:cs typeface="Arial" charset="0"/>
            </a:endParaRPr>
          </a:p>
          <a:p>
            <a:pPr marL="0" indent="0">
              <a:buFont typeface="Arial"/>
              <a:buNone/>
            </a:pPr>
            <a:endParaRPr lang="en-US" u="sng" dirty="0">
              <a:solidFill>
                <a:schemeClr val="bg1"/>
              </a:solidFill>
              <a:latin typeface="Arial" charset="0"/>
              <a:ea typeface="Arial" charset="0"/>
              <a:cs typeface="Arial" charset="0"/>
            </a:endParaRPr>
          </a:p>
        </p:txBody>
      </p:sp>
    </p:spTree>
    <p:extLst>
      <p:ext uri="{BB962C8B-B14F-4D97-AF65-F5344CB8AC3E}">
        <p14:creationId xmlns="" xmlns:p14="http://schemas.microsoft.com/office/powerpoint/2010/main" val="52630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7362" y="7537234"/>
            <a:ext cx="2494722" cy="507831"/>
          </a:xfrm>
          <a:prstGeom prst="rect">
            <a:avLst/>
          </a:prstGeom>
          <a:noFill/>
        </p:spPr>
        <p:txBody>
          <a:bodyPr wrap="square" rtlCol="0">
            <a:spAutoFit/>
          </a:bodyPr>
          <a:lstStyle/>
          <a:p>
            <a:r>
              <a:rPr lang="en-US" sz="1350" dirty="0"/>
              <a:t>Interventional pilot study</a:t>
            </a:r>
          </a:p>
          <a:p>
            <a:endParaRPr lang="en-US" sz="1350" dirty="0"/>
          </a:p>
        </p:txBody>
      </p:sp>
      <p:sp>
        <p:nvSpPr>
          <p:cNvPr id="3" name="Donut 2"/>
          <p:cNvSpPr/>
          <p:nvPr/>
        </p:nvSpPr>
        <p:spPr>
          <a:xfrm>
            <a:off x="3775105" y="2946697"/>
            <a:ext cx="1580996" cy="1582411"/>
          </a:xfrm>
          <a:prstGeom prst="donut">
            <a:avLst>
              <a:gd name="adj" fmla="val 562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TextBox 5"/>
          <p:cNvSpPr txBox="1"/>
          <p:nvPr/>
        </p:nvSpPr>
        <p:spPr>
          <a:xfrm>
            <a:off x="3961707" y="3400895"/>
            <a:ext cx="478030" cy="669414"/>
          </a:xfrm>
          <a:prstGeom prst="rect">
            <a:avLst/>
          </a:prstGeom>
          <a:noFill/>
        </p:spPr>
        <p:txBody>
          <a:bodyPr wrap="square" rtlCol="0">
            <a:spAutoFit/>
          </a:bodyPr>
          <a:lstStyle/>
          <a:p>
            <a:r>
              <a:rPr lang="en-US" sz="3750" dirty="0">
                <a:latin typeface="Arial Hebrew" charset="-79"/>
                <a:ea typeface="Arial Hebrew" charset="-79"/>
                <a:cs typeface="Arial Hebrew" charset="-79"/>
              </a:rPr>
              <a:t>1</a:t>
            </a:r>
          </a:p>
        </p:txBody>
      </p:sp>
      <p:sp>
        <p:nvSpPr>
          <p:cNvPr id="18" name="TextBox 17"/>
          <p:cNvSpPr txBox="1"/>
          <p:nvPr/>
        </p:nvSpPr>
        <p:spPr>
          <a:xfrm>
            <a:off x="4379929" y="3836191"/>
            <a:ext cx="478030" cy="669414"/>
          </a:xfrm>
          <a:prstGeom prst="rect">
            <a:avLst/>
          </a:prstGeom>
          <a:noFill/>
        </p:spPr>
        <p:txBody>
          <a:bodyPr wrap="square" rtlCol="0">
            <a:spAutoFit/>
          </a:bodyPr>
          <a:lstStyle/>
          <a:p>
            <a:r>
              <a:rPr lang="en-US" sz="3750" dirty="0">
                <a:latin typeface="Arial Hebrew" charset="-79"/>
                <a:ea typeface="Arial Hebrew" charset="-79"/>
                <a:cs typeface="Arial Hebrew" charset="-79"/>
              </a:rPr>
              <a:t>2</a:t>
            </a:r>
          </a:p>
        </p:txBody>
      </p:sp>
      <p:sp>
        <p:nvSpPr>
          <p:cNvPr id="19" name="TextBox 18"/>
          <p:cNvSpPr txBox="1"/>
          <p:nvPr/>
        </p:nvSpPr>
        <p:spPr>
          <a:xfrm>
            <a:off x="4799684" y="3397973"/>
            <a:ext cx="478030" cy="669414"/>
          </a:xfrm>
          <a:prstGeom prst="rect">
            <a:avLst/>
          </a:prstGeom>
          <a:noFill/>
        </p:spPr>
        <p:txBody>
          <a:bodyPr wrap="square" rtlCol="0">
            <a:spAutoFit/>
          </a:bodyPr>
          <a:lstStyle/>
          <a:p>
            <a:r>
              <a:rPr lang="en-US" sz="3750" dirty="0">
                <a:latin typeface="Arial Hebrew" charset="-79"/>
                <a:ea typeface="Arial Hebrew" charset="-79"/>
                <a:cs typeface="Arial Hebrew" charset="-79"/>
              </a:rPr>
              <a:t>3</a:t>
            </a:r>
          </a:p>
        </p:txBody>
      </p:sp>
      <p:sp>
        <p:nvSpPr>
          <p:cNvPr id="20" name="Rectangle 19"/>
          <p:cNvSpPr/>
          <p:nvPr/>
        </p:nvSpPr>
        <p:spPr>
          <a:xfrm>
            <a:off x="155332" y="6588855"/>
            <a:ext cx="2511134" cy="184666"/>
          </a:xfrm>
          <a:prstGeom prst="rect">
            <a:avLst/>
          </a:prstGeom>
        </p:spPr>
        <p:txBody>
          <a:bodyPr wrap="square">
            <a:spAutoFit/>
          </a:bodyPr>
          <a:lstStyle/>
          <a:p>
            <a:pPr lvl="0"/>
            <a:r>
              <a:rPr lang="en-US" sz="600" dirty="0" smtClean="0"/>
              <a:t>SAFER </a:t>
            </a:r>
            <a:r>
              <a:rPr lang="en-US" sz="600" dirty="0"/>
              <a:t>Study Protocol version 3.1 Dated 10 October 2016.</a:t>
            </a:r>
          </a:p>
        </p:txBody>
      </p:sp>
      <p:pic>
        <p:nvPicPr>
          <p:cNvPr id="21" name="Picture 20"/>
          <p:cNvPicPr>
            <a:picLocks noChangeAspect="1"/>
          </p:cNvPicPr>
          <p:nvPr/>
        </p:nvPicPr>
        <p:blipFill>
          <a:blip r:embed="rId3"/>
          <a:stretch>
            <a:fillRect/>
          </a:stretch>
        </p:blipFill>
        <p:spPr>
          <a:xfrm>
            <a:off x="7339014" y="6326549"/>
            <a:ext cx="1555074" cy="376649"/>
          </a:xfrm>
          <a:prstGeom prst="rect">
            <a:avLst/>
          </a:prstGeom>
        </p:spPr>
      </p:pic>
      <p:pic>
        <p:nvPicPr>
          <p:cNvPr id="22" name="Picture 21"/>
          <p:cNvPicPr>
            <a:picLocks noChangeAspect="1"/>
          </p:cNvPicPr>
          <p:nvPr/>
        </p:nvPicPr>
        <p:blipFill>
          <a:blip r:embed="rId4"/>
          <a:stretch>
            <a:fillRect/>
          </a:stretch>
        </p:blipFill>
        <p:spPr>
          <a:xfrm>
            <a:off x="286761" y="86282"/>
            <a:ext cx="1118543" cy="1737311"/>
          </a:xfrm>
          <a:prstGeom prst="rect">
            <a:avLst/>
          </a:prstGeom>
        </p:spPr>
      </p:pic>
      <p:sp>
        <p:nvSpPr>
          <p:cNvPr id="23" name="TextBox 22"/>
          <p:cNvSpPr txBox="1"/>
          <p:nvPr/>
        </p:nvSpPr>
        <p:spPr>
          <a:xfrm rot="2705899">
            <a:off x="2824686" y="-568268"/>
            <a:ext cx="3520440" cy="3520440"/>
          </a:xfrm>
          <a:prstGeom prst="rect">
            <a:avLst/>
          </a:prstGeom>
          <a:solidFill>
            <a:srgbClr val="FFFFFF"/>
          </a:solidFill>
        </p:spPr>
        <p:txBody>
          <a:bodyPr wrap="square" rtlCol="0">
            <a:spAutoFit/>
          </a:bodyPr>
          <a:lstStyle/>
          <a:p>
            <a:endParaRPr lang="en-US" sz="1350"/>
          </a:p>
        </p:txBody>
      </p:sp>
      <p:sp>
        <p:nvSpPr>
          <p:cNvPr id="15" name="TextBox 14"/>
          <p:cNvSpPr txBox="1"/>
          <p:nvPr/>
        </p:nvSpPr>
        <p:spPr>
          <a:xfrm>
            <a:off x="1300241" y="420580"/>
            <a:ext cx="6475147" cy="1938992"/>
          </a:xfrm>
          <a:prstGeom prst="rect">
            <a:avLst/>
          </a:prstGeom>
          <a:noFill/>
        </p:spPr>
        <p:txBody>
          <a:bodyPr wrap="square" rtlCol="0">
            <a:spAutoFit/>
          </a:bodyPr>
          <a:lstStyle/>
          <a:p>
            <a:pPr algn="ctr"/>
            <a:r>
              <a:rPr lang="en-US" sz="3600" b="1" dirty="0" smtClean="0">
                <a:latin typeface="Arial" charset="0"/>
                <a:ea typeface="Arial" charset="0"/>
                <a:cs typeface="Arial" charset="0"/>
              </a:rPr>
              <a:t>SAFER Study: </a:t>
            </a:r>
          </a:p>
          <a:p>
            <a:pPr algn="ctr"/>
            <a:r>
              <a:rPr lang="en-US" sz="2400" b="1" dirty="0" smtClean="0">
                <a:latin typeface="Arial" charset="0"/>
                <a:ea typeface="Arial" charset="0"/>
                <a:cs typeface="Arial" charset="0"/>
              </a:rPr>
              <a:t>Objectives &amp; Components</a:t>
            </a:r>
            <a:endParaRPr lang="en-US" sz="2400" b="1" dirty="0">
              <a:latin typeface="Arial" charset="0"/>
              <a:ea typeface="Arial" charset="0"/>
              <a:cs typeface="Arial" charset="0"/>
            </a:endParaRPr>
          </a:p>
          <a:p>
            <a:pPr algn="ctr"/>
            <a:endParaRPr lang="en-US" sz="1200" b="1" dirty="0">
              <a:latin typeface="Arial" charset="0"/>
              <a:ea typeface="Arial" charset="0"/>
              <a:cs typeface="Arial" charset="0"/>
            </a:endParaRPr>
          </a:p>
          <a:p>
            <a:pPr algn="ctr"/>
            <a:endParaRPr lang="en-US" sz="1600" b="1" dirty="0">
              <a:latin typeface="Arial" charset="0"/>
              <a:ea typeface="Arial" charset="0"/>
              <a:cs typeface="Arial" charset="0"/>
            </a:endParaRPr>
          </a:p>
          <a:p>
            <a:pPr algn="ctr"/>
            <a:r>
              <a:rPr lang="en-US" sz="1600" b="1" dirty="0" smtClean="0">
                <a:latin typeface="Arial" charset="0"/>
                <a:ea typeface="Arial" charset="0"/>
                <a:cs typeface="Arial" charset="0"/>
              </a:rPr>
              <a:t>Non-randomized</a:t>
            </a:r>
          </a:p>
          <a:p>
            <a:pPr algn="ctr"/>
            <a:r>
              <a:rPr lang="en-US" sz="1600" b="1" dirty="0" smtClean="0">
                <a:latin typeface="Arial" charset="0"/>
                <a:ea typeface="Arial" charset="0"/>
                <a:cs typeface="Arial" charset="0"/>
              </a:rPr>
              <a:t>40 </a:t>
            </a:r>
            <a:r>
              <a:rPr lang="en-US" sz="1600" b="1" dirty="0">
                <a:latin typeface="Arial" charset="0"/>
                <a:ea typeface="Arial" charset="0"/>
                <a:cs typeface="Arial" charset="0"/>
              </a:rPr>
              <a:t>couples </a:t>
            </a:r>
            <a:endParaRPr lang="en-US" sz="1600" b="1" dirty="0" smtClean="0">
              <a:latin typeface="Arial" charset="0"/>
              <a:ea typeface="Arial" charset="0"/>
              <a:cs typeface="Arial" charset="0"/>
            </a:endParaRPr>
          </a:p>
        </p:txBody>
      </p:sp>
      <p:sp>
        <p:nvSpPr>
          <p:cNvPr id="7" name="Rectangle 6"/>
          <p:cNvSpPr/>
          <p:nvPr/>
        </p:nvSpPr>
        <p:spPr>
          <a:xfrm rot="18896069">
            <a:off x="3314755" y="3195556"/>
            <a:ext cx="1046391" cy="96802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18896069">
            <a:off x="3980854" y="3911309"/>
            <a:ext cx="1046391" cy="96802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rot="18896069">
            <a:off x="4723875" y="3161586"/>
            <a:ext cx="1046391" cy="96802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rot="2705899">
            <a:off x="327660" y="1914894"/>
            <a:ext cx="3524667" cy="3520440"/>
          </a:xfrm>
          <a:prstGeom prst="rect">
            <a:avLst/>
          </a:prstGeom>
          <a:solidFill>
            <a:schemeClr val="bg1">
              <a:lumMod val="85000"/>
              <a:alpha val="50196"/>
            </a:schemeClr>
          </a:solidFill>
        </p:spPr>
        <p:txBody>
          <a:bodyPr wrap="square" rtlCol="0">
            <a:spAutoFit/>
          </a:bodyPr>
          <a:lstStyle/>
          <a:p>
            <a:endParaRPr lang="en-US" sz="1350"/>
          </a:p>
        </p:txBody>
      </p:sp>
      <p:sp>
        <p:nvSpPr>
          <p:cNvPr id="5" name="TextBox 4"/>
          <p:cNvSpPr txBox="1"/>
          <p:nvPr/>
        </p:nvSpPr>
        <p:spPr>
          <a:xfrm>
            <a:off x="286761" y="3350529"/>
            <a:ext cx="3452013" cy="861774"/>
          </a:xfrm>
          <a:prstGeom prst="rect">
            <a:avLst/>
          </a:prstGeom>
          <a:noFill/>
        </p:spPr>
        <p:txBody>
          <a:bodyPr wrap="square" rtlCol="0">
            <a:spAutoFit/>
          </a:bodyPr>
          <a:lstStyle/>
          <a:p>
            <a:pPr algn="r"/>
            <a:r>
              <a:rPr lang="en-US" sz="2000" b="1" dirty="0" smtClean="0">
                <a:latin typeface="Arial" charset="0"/>
                <a:ea typeface="Arial" charset="0"/>
                <a:cs typeface="Arial" charset="0"/>
              </a:rPr>
              <a:t>Observational Pilot </a:t>
            </a:r>
            <a:r>
              <a:rPr lang="en-US" sz="2000" b="1" dirty="0">
                <a:latin typeface="Arial" charset="0"/>
                <a:ea typeface="Arial" charset="0"/>
                <a:cs typeface="Arial" charset="0"/>
              </a:rPr>
              <a:t>Study</a:t>
            </a:r>
          </a:p>
          <a:p>
            <a:pPr algn="r"/>
            <a:r>
              <a:rPr lang="en-US" sz="1500" dirty="0" smtClean="0">
                <a:latin typeface="Arial" charset="0"/>
                <a:ea typeface="Arial" charset="0"/>
                <a:cs typeface="Arial" charset="0"/>
              </a:rPr>
              <a:t>Measure uptake</a:t>
            </a:r>
            <a:r>
              <a:rPr lang="en-US" sz="1500" dirty="0">
                <a:latin typeface="Arial" charset="0"/>
                <a:ea typeface="Arial" charset="0"/>
                <a:cs typeface="Arial" charset="0"/>
              </a:rPr>
              <a:t>, adherence, </a:t>
            </a:r>
          </a:p>
          <a:p>
            <a:pPr algn="r"/>
            <a:r>
              <a:rPr lang="en-US" sz="1500" dirty="0">
                <a:latin typeface="Arial" charset="0"/>
                <a:ea typeface="Arial" charset="0"/>
                <a:cs typeface="Arial" charset="0"/>
              </a:rPr>
              <a:t>efficacy, outcomes</a:t>
            </a:r>
          </a:p>
        </p:txBody>
      </p:sp>
      <p:sp>
        <p:nvSpPr>
          <p:cNvPr id="17" name="TextBox 16"/>
          <p:cNvSpPr txBox="1"/>
          <p:nvPr/>
        </p:nvSpPr>
        <p:spPr>
          <a:xfrm rot="2705899">
            <a:off x="2807904" y="4412190"/>
            <a:ext cx="3520440" cy="3520440"/>
          </a:xfrm>
          <a:prstGeom prst="rect">
            <a:avLst/>
          </a:prstGeom>
          <a:solidFill>
            <a:schemeClr val="accent1">
              <a:lumMod val="40000"/>
              <a:lumOff val="60000"/>
              <a:alpha val="50196"/>
            </a:schemeClr>
          </a:solidFill>
        </p:spPr>
        <p:txBody>
          <a:bodyPr wrap="square" rtlCol="0">
            <a:spAutoFit/>
          </a:bodyPr>
          <a:lstStyle/>
          <a:p>
            <a:endParaRPr lang="en-US" sz="1350"/>
          </a:p>
        </p:txBody>
      </p:sp>
      <p:sp>
        <p:nvSpPr>
          <p:cNvPr id="11" name="TextBox 10"/>
          <p:cNvSpPr txBox="1"/>
          <p:nvPr/>
        </p:nvSpPr>
        <p:spPr>
          <a:xfrm>
            <a:off x="2925991" y="4669956"/>
            <a:ext cx="3223646" cy="1492716"/>
          </a:xfrm>
          <a:prstGeom prst="rect">
            <a:avLst/>
          </a:prstGeom>
          <a:noFill/>
        </p:spPr>
        <p:txBody>
          <a:bodyPr wrap="square" rtlCol="0">
            <a:spAutoFit/>
          </a:bodyPr>
          <a:lstStyle/>
          <a:p>
            <a:pPr algn="ctr"/>
            <a:r>
              <a:rPr lang="en-US" sz="2000" b="1" dirty="0">
                <a:latin typeface="Arial" charset="0"/>
                <a:ea typeface="Arial" charset="0"/>
                <a:cs typeface="Arial" charset="0"/>
              </a:rPr>
              <a:t>Qualitative </a:t>
            </a:r>
          </a:p>
          <a:p>
            <a:pPr algn="ctr"/>
            <a:r>
              <a:rPr lang="en-US" sz="2000" b="1" dirty="0" smtClean="0">
                <a:latin typeface="Arial" charset="0"/>
                <a:ea typeface="Arial" charset="0"/>
                <a:cs typeface="Arial" charset="0"/>
              </a:rPr>
              <a:t>Interviews</a:t>
            </a:r>
            <a:endParaRPr lang="en-US" sz="2000" b="1" dirty="0">
              <a:latin typeface="Arial" charset="0"/>
              <a:ea typeface="Arial" charset="0"/>
              <a:cs typeface="Arial" charset="0"/>
            </a:endParaRPr>
          </a:p>
          <a:p>
            <a:pPr algn="ctr"/>
            <a:endParaRPr lang="en-US" sz="600" b="1" dirty="0" smtClean="0">
              <a:latin typeface="Arial" charset="0"/>
              <a:ea typeface="Arial" charset="0"/>
              <a:cs typeface="Arial" charset="0"/>
            </a:endParaRPr>
          </a:p>
          <a:p>
            <a:pPr algn="ctr"/>
            <a:r>
              <a:rPr lang="en-US" sz="1500" dirty="0" smtClean="0">
                <a:latin typeface="Arial" charset="0"/>
                <a:ea typeface="Arial" charset="0"/>
                <a:cs typeface="Arial" charset="0"/>
              </a:rPr>
              <a:t>Measure acceptability, </a:t>
            </a:r>
          </a:p>
          <a:p>
            <a:pPr algn="ctr"/>
            <a:r>
              <a:rPr lang="en-US" sz="1500" dirty="0" smtClean="0">
                <a:latin typeface="Arial" charset="0"/>
                <a:ea typeface="Arial" charset="0"/>
                <a:cs typeface="Arial" charset="0"/>
              </a:rPr>
              <a:t>patient </a:t>
            </a:r>
            <a:r>
              <a:rPr lang="en-US" sz="1500" dirty="0">
                <a:latin typeface="Arial" charset="0"/>
                <a:ea typeface="Arial" charset="0"/>
                <a:cs typeface="Arial" charset="0"/>
              </a:rPr>
              <a:t>&amp; provider </a:t>
            </a:r>
            <a:r>
              <a:rPr lang="en-US" sz="1500" dirty="0" smtClean="0">
                <a:latin typeface="Arial" charset="0"/>
                <a:ea typeface="Arial" charset="0"/>
                <a:cs typeface="Arial" charset="0"/>
              </a:rPr>
              <a:t>experiences </a:t>
            </a:r>
          </a:p>
          <a:p>
            <a:pPr algn="ctr"/>
            <a:r>
              <a:rPr lang="en-US" sz="1500" dirty="0" smtClean="0">
                <a:latin typeface="Arial" charset="0"/>
                <a:ea typeface="Arial" charset="0"/>
                <a:cs typeface="Arial" charset="0"/>
              </a:rPr>
              <a:t>and satisfaction</a:t>
            </a:r>
            <a:endParaRPr lang="en-US" sz="1500" dirty="0">
              <a:latin typeface="Arial" charset="0"/>
              <a:ea typeface="Arial" charset="0"/>
              <a:cs typeface="Arial" charset="0"/>
            </a:endParaRPr>
          </a:p>
        </p:txBody>
      </p:sp>
      <p:sp>
        <p:nvSpPr>
          <p:cNvPr id="16" name="TextBox 15"/>
          <p:cNvSpPr txBox="1"/>
          <p:nvPr/>
        </p:nvSpPr>
        <p:spPr>
          <a:xfrm rot="2705899">
            <a:off x="5300376" y="1926461"/>
            <a:ext cx="3520440" cy="3520440"/>
          </a:xfrm>
          <a:prstGeom prst="rect">
            <a:avLst/>
          </a:prstGeom>
          <a:solidFill>
            <a:schemeClr val="accent3">
              <a:lumMod val="40000"/>
              <a:lumOff val="60000"/>
              <a:alpha val="50196"/>
            </a:schemeClr>
          </a:solidFill>
        </p:spPr>
        <p:txBody>
          <a:bodyPr wrap="square" rtlCol="0">
            <a:spAutoFit/>
          </a:bodyPr>
          <a:lstStyle/>
          <a:p>
            <a:endParaRPr lang="en-US" sz="1350"/>
          </a:p>
        </p:txBody>
      </p:sp>
      <p:sp>
        <p:nvSpPr>
          <p:cNvPr id="12" name="TextBox 11"/>
          <p:cNvSpPr txBox="1"/>
          <p:nvPr/>
        </p:nvSpPr>
        <p:spPr>
          <a:xfrm>
            <a:off x="5408352" y="3341473"/>
            <a:ext cx="3735648" cy="861774"/>
          </a:xfrm>
          <a:prstGeom prst="rect">
            <a:avLst/>
          </a:prstGeom>
          <a:noFill/>
        </p:spPr>
        <p:txBody>
          <a:bodyPr wrap="square" rtlCol="0">
            <a:spAutoFit/>
          </a:bodyPr>
          <a:lstStyle/>
          <a:p>
            <a:r>
              <a:rPr lang="en-US" sz="2000" b="1" dirty="0" smtClean="0">
                <a:latin typeface="Arial" charset="0"/>
                <a:ea typeface="Arial" charset="0"/>
                <a:cs typeface="Arial" charset="0"/>
              </a:rPr>
              <a:t>Cost-effectiveness analysis</a:t>
            </a:r>
          </a:p>
          <a:p>
            <a:r>
              <a:rPr lang="en-US" sz="1500" dirty="0" smtClean="0">
                <a:latin typeface="Arial" charset="0"/>
                <a:ea typeface="Arial" charset="0"/>
                <a:cs typeface="Arial" charset="0"/>
              </a:rPr>
              <a:t>Estimate costs associated </a:t>
            </a:r>
          </a:p>
          <a:p>
            <a:r>
              <a:rPr lang="en-US" sz="1500" dirty="0" smtClean="0">
                <a:latin typeface="Arial" charset="0"/>
                <a:ea typeface="Arial" charset="0"/>
                <a:cs typeface="Arial" charset="0"/>
              </a:rPr>
              <a:t>with delivering safer conception</a:t>
            </a:r>
            <a:endParaRPr lang="en-US" sz="1500" dirty="0">
              <a:latin typeface="Arial" charset="0"/>
              <a:ea typeface="Arial" charset="0"/>
              <a:cs typeface="Arial" charset="0"/>
            </a:endParaRPr>
          </a:p>
        </p:txBody>
      </p:sp>
    </p:spTree>
    <p:extLst>
      <p:ext uri="{BB962C8B-B14F-4D97-AF65-F5344CB8AC3E}">
        <p14:creationId xmlns="" xmlns:p14="http://schemas.microsoft.com/office/powerpoint/2010/main" val="20650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7" grpId="0" animBg="1"/>
      <p:bldP spid="24" grpId="0" animBg="1"/>
      <p:bldP spid="25" grpId="0" animBg="1"/>
      <p:bldP spid="4" grpId="0" animBg="1"/>
      <p:bldP spid="5" grpId="0"/>
      <p:bldP spid="17" grpId="0" animBg="1"/>
      <p:bldP spid="11" grpId="0"/>
      <p:bldP spid="1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672" y="274638"/>
            <a:ext cx="7234128" cy="1143000"/>
          </a:xfrm>
        </p:spPr>
        <p:txBody>
          <a:bodyPr>
            <a:normAutofit/>
          </a:bodyPr>
          <a:lstStyle/>
          <a:p>
            <a:pPr algn="l"/>
            <a:r>
              <a:rPr lang="en-ZW" dirty="0" smtClean="0">
                <a:latin typeface="Arial" charset="0"/>
                <a:ea typeface="Arial" charset="0"/>
                <a:cs typeface="Arial" charset="0"/>
              </a:rPr>
              <a:t>Observational pilot study</a:t>
            </a:r>
            <a:endParaRPr lang="en-ZW" dirty="0">
              <a:latin typeface="Arial" charset="0"/>
              <a:ea typeface="Arial" charset="0"/>
              <a:cs typeface="Arial" charset="0"/>
            </a:endParaRPr>
          </a:p>
        </p:txBody>
      </p:sp>
      <p:pic>
        <p:nvPicPr>
          <p:cNvPr id="8" name="Picture 7"/>
          <p:cNvPicPr>
            <a:picLocks noChangeAspect="1"/>
          </p:cNvPicPr>
          <p:nvPr/>
        </p:nvPicPr>
        <p:blipFill>
          <a:blip r:embed="rId3"/>
          <a:stretch>
            <a:fillRect/>
          </a:stretch>
        </p:blipFill>
        <p:spPr>
          <a:xfrm>
            <a:off x="7339014" y="6326549"/>
            <a:ext cx="1555074" cy="376649"/>
          </a:xfrm>
          <a:prstGeom prst="rect">
            <a:avLst/>
          </a:prstGeom>
        </p:spPr>
      </p:pic>
      <p:pic>
        <p:nvPicPr>
          <p:cNvPr id="9" name="Picture 8"/>
          <p:cNvPicPr>
            <a:picLocks noChangeAspect="1"/>
          </p:cNvPicPr>
          <p:nvPr/>
        </p:nvPicPr>
        <p:blipFill>
          <a:blip r:embed="rId4"/>
          <a:stretch>
            <a:fillRect/>
          </a:stretch>
        </p:blipFill>
        <p:spPr>
          <a:xfrm>
            <a:off x="286761" y="86282"/>
            <a:ext cx="1118543" cy="1737311"/>
          </a:xfrm>
          <a:prstGeom prst="rect">
            <a:avLst/>
          </a:prstGeom>
        </p:spPr>
      </p:pic>
      <p:sp>
        <p:nvSpPr>
          <p:cNvPr id="19" name="Rounded Rectangle 18"/>
          <p:cNvSpPr/>
          <p:nvPr/>
        </p:nvSpPr>
        <p:spPr>
          <a:xfrm>
            <a:off x="1031966" y="1674612"/>
            <a:ext cx="2129246" cy="1477904"/>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317965" y="1600432"/>
            <a:ext cx="5172891" cy="1323439"/>
          </a:xfrm>
          <a:prstGeom prst="rect">
            <a:avLst/>
          </a:prstGeom>
          <a:noFill/>
        </p:spPr>
        <p:txBody>
          <a:bodyPr wrap="square" rtlCol="0">
            <a:spAutoFit/>
          </a:bodyPr>
          <a:lstStyle/>
          <a:p>
            <a:r>
              <a:rPr lang="en-US" sz="3200" dirty="0" smtClean="0">
                <a:latin typeface="Arial" charset="0"/>
                <a:ea typeface="Arial" charset="0"/>
                <a:cs typeface="Arial" charset="0"/>
              </a:rPr>
              <a:t>How </a:t>
            </a:r>
          </a:p>
          <a:p>
            <a:pPr marL="285750" indent="-285750">
              <a:buFont typeface="Arial" charset="0"/>
              <a:buChar char="•"/>
            </a:pPr>
            <a:r>
              <a:rPr lang="en-US" sz="1600" dirty="0" smtClean="0">
                <a:latin typeface="Arial" charset="0"/>
                <a:ea typeface="Arial" charset="0"/>
                <a:cs typeface="Arial" charset="0"/>
              </a:rPr>
              <a:t>Couple chooses safer conception strategy(s)</a:t>
            </a:r>
          </a:p>
          <a:p>
            <a:r>
              <a:rPr lang="en-US" sz="1600" dirty="0" smtClean="0">
                <a:latin typeface="Arial" charset="0"/>
                <a:ea typeface="Arial" charset="0"/>
                <a:cs typeface="Arial" charset="0"/>
              </a:rPr>
              <a:t>     – Followed for 12 months of pregnancy attempts </a:t>
            </a:r>
          </a:p>
          <a:p>
            <a:r>
              <a:rPr lang="en-US" sz="1600" dirty="0">
                <a:latin typeface="Arial" charset="0"/>
                <a:ea typeface="Arial" charset="0"/>
                <a:cs typeface="Arial" charset="0"/>
              </a:rPr>
              <a:t> </a:t>
            </a:r>
            <a:r>
              <a:rPr lang="en-US" sz="1600" dirty="0" smtClean="0">
                <a:latin typeface="Arial" charset="0"/>
                <a:ea typeface="Arial" charset="0"/>
                <a:cs typeface="Arial" charset="0"/>
              </a:rPr>
              <a:t>    – Followed through pregnancy and delivery </a:t>
            </a:r>
            <a:endParaRPr lang="en-US" sz="1600" dirty="0">
              <a:latin typeface="Arial" charset="0"/>
              <a:ea typeface="Arial" charset="0"/>
              <a:cs typeface="Arial" charset="0"/>
            </a:endParaRPr>
          </a:p>
        </p:txBody>
      </p:sp>
      <p:sp>
        <p:nvSpPr>
          <p:cNvPr id="24" name="Rounded Rectangle 23"/>
          <p:cNvSpPr/>
          <p:nvPr/>
        </p:nvSpPr>
        <p:spPr>
          <a:xfrm>
            <a:off x="1031966" y="3384612"/>
            <a:ext cx="2129246" cy="1296447"/>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317965" y="3306234"/>
            <a:ext cx="5172891" cy="1323439"/>
          </a:xfrm>
          <a:prstGeom prst="rect">
            <a:avLst/>
          </a:prstGeom>
          <a:noFill/>
        </p:spPr>
        <p:txBody>
          <a:bodyPr wrap="square" rtlCol="0">
            <a:spAutoFit/>
          </a:bodyPr>
          <a:lstStyle/>
          <a:p>
            <a:r>
              <a:rPr lang="en-US" sz="3200" dirty="0" smtClean="0">
                <a:latin typeface="Arial" charset="0"/>
                <a:ea typeface="Arial" charset="0"/>
                <a:cs typeface="Arial" charset="0"/>
              </a:rPr>
              <a:t>When</a:t>
            </a:r>
            <a:r>
              <a:rPr lang="en-US" sz="3200" b="1" dirty="0" smtClean="0">
                <a:latin typeface="Arial" charset="0"/>
                <a:ea typeface="Arial" charset="0"/>
                <a:cs typeface="Arial" charset="0"/>
              </a:rPr>
              <a:t> </a:t>
            </a:r>
          </a:p>
          <a:p>
            <a:pPr marL="285750" indent="-285750">
              <a:buFont typeface="Arial" charset="0"/>
              <a:buChar char="•"/>
            </a:pPr>
            <a:r>
              <a:rPr lang="en-US" sz="1600" dirty="0" smtClean="0">
                <a:latin typeface="Arial" charset="0"/>
                <a:ea typeface="Arial" charset="0"/>
                <a:cs typeface="Arial" charset="0"/>
              </a:rPr>
              <a:t>Enrollment period: March 2017 – July 2017</a:t>
            </a:r>
          </a:p>
          <a:p>
            <a:pPr marL="285750" indent="-285750">
              <a:buFont typeface="Arial" charset="0"/>
              <a:buChar char="•"/>
            </a:pPr>
            <a:r>
              <a:rPr lang="en-US" sz="1600" dirty="0" smtClean="0">
                <a:latin typeface="Arial" charset="0"/>
                <a:ea typeface="Arial" charset="0"/>
                <a:cs typeface="Arial" charset="0"/>
              </a:rPr>
              <a:t>Status: 10 couples screened, 8 couples enrolled</a:t>
            </a:r>
          </a:p>
          <a:p>
            <a:r>
              <a:rPr lang="en-US" sz="1600" dirty="0" smtClean="0">
                <a:latin typeface="Arial" charset="0"/>
                <a:ea typeface="Arial" charset="0"/>
                <a:cs typeface="Arial" charset="0"/>
              </a:rPr>
              <a:t>     </a:t>
            </a:r>
            <a:endParaRPr lang="en-US" sz="1600" dirty="0">
              <a:latin typeface="Arial" charset="0"/>
              <a:ea typeface="Arial" charset="0"/>
              <a:cs typeface="Arial" charset="0"/>
            </a:endParaRPr>
          </a:p>
        </p:txBody>
      </p:sp>
      <p:sp>
        <p:nvSpPr>
          <p:cNvPr id="27" name="Rounded Rectangle 26"/>
          <p:cNvSpPr/>
          <p:nvPr/>
        </p:nvSpPr>
        <p:spPr>
          <a:xfrm>
            <a:off x="1031966" y="4855793"/>
            <a:ext cx="2129246" cy="1287961"/>
          </a:xfrm>
          <a:prstGeom prst="round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3317965" y="4845806"/>
            <a:ext cx="5172891" cy="830997"/>
          </a:xfrm>
          <a:prstGeom prst="rect">
            <a:avLst/>
          </a:prstGeom>
          <a:noFill/>
        </p:spPr>
        <p:txBody>
          <a:bodyPr wrap="square" rtlCol="0">
            <a:spAutoFit/>
          </a:bodyPr>
          <a:lstStyle/>
          <a:p>
            <a:r>
              <a:rPr lang="en-US" sz="3200" dirty="0" smtClean="0">
                <a:latin typeface="Arial" charset="0"/>
                <a:ea typeface="Arial" charset="0"/>
                <a:cs typeface="Arial" charset="0"/>
              </a:rPr>
              <a:t>Where </a:t>
            </a:r>
          </a:p>
          <a:p>
            <a:pPr marL="285750" indent="-285750">
              <a:buFont typeface="Arial" charset="0"/>
              <a:buChar char="•"/>
            </a:pPr>
            <a:r>
              <a:rPr lang="en-US" sz="1600" dirty="0" smtClean="0">
                <a:latin typeface="Arial" charset="0"/>
                <a:ea typeface="Arial" charset="0"/>
                <a:cs typeface="Arial" charset="0"/>
              </a:rPr>
              <a:t>UZ-UCSF </a:t>
            </a:r>
            <a:r>
              <a:rPr lang="en-US" sz="1600" dirty="0" err="1" smtClean="0">
                <a:latin typeface="Arial" charset="0"/>
                <a:ea typeface="Arial" charset="0"/>
                <a:cs typeface="Arial" charset="0"/>
              </a:rPr>
              <a:t>Zengeza</a:t>
            </a:r>
            <a:r>
              <a:rPr lang="en-US" sz="1600" dirty="0" smtClean="0">
                <a:latin typeface="Arial" charset="0"/>
                <a:ea typeface="Arial" charset="0"/>
                <a:cs typeface="Arial" charset="0"/>
              </a:rPr>
              <a:t> CRS, Chitungwiza</a:t>
            </a:r>
          </a:p>
        </p:txBody>
      </p:sp>
      <p:pic>
        <p:nvPicPr>
          <p:cNvPr id="33" name="Picture 32"/>
          <p:cNvPicPr>
            <a:picLocks noChangeAspect="1"/>
          </p:cNvPicPr>
          <p:nvPr/>
        </p:nvPicPr>
        <p:blipFill>
          <a:blip r:embed="rId5">
            <a:extLst>
              <a:ext uri="{BEBA8EAE-BF5A-486C-A8C5-ECC9F3942E4B}">
                <a14:imgProps xmlns="" xmlns:a14="http://schemas.microsoft.com/office/drawing/2010/main">
                  <a14:imgLayer r:embed="rId6">
                    <a14:imgEffect>
                      <a14:backgroundRemoval t="9091" b="89773" l="3900" r="98100">
                        <a14:foregroundMark x1="7300" y1="48864" x2="7300" y2="48864"/>
                        <a14:foregroundMark x1="9400" y1="48864" x2="9400" y2="48864"/>
                        <a14:foregroundMark x1="12300" y1="48864" x2="12300" y2="48864"/>
                        <a14:foregroundMark x1="14400" y1="48864" x2="14400" y2="48864"/>
                        <a14:foregroundMark x1="16700" y1="48864" x2="16700" y2="48864"/>
                        <a14:foregroundMark x1="19300" y1="47727" x2="19300" y2="47727"/>
                        <a14:foregroundMark x1="21900" y1="47727" x2="21900" y2="47727"/>
                        <a14:foregroundMark x1="96700" y1="51136" x2="96700" y2="51136"/>
                        <a14:foregroundMark x1="93700" y1="47727" x2="93700" y2="47727"/>
                        <a14:foregroundMark x1="91600" y1="45455" x2="91600" y2="45455"/>
                        <a14:foregroundMark x1="88900" y1="48864" x2="88900" y2="48864"/>
                        <a14:foregroundMark x1="86600" y1="51136" x2="86600" y2="51136"/>
                        <a14:foregroundMark x1="84100" y1="47727" x2="84100" y2="47727"/>
                        <a14:foregroundMark x1="81600" y1="47727" x2="81600" y2="47727"/>
                        <a14:foregroundMark x1="79100" y1="51136" x2="79100" y2="51136"/>
                        <a14:foregroundMark x1="76900" y1="47727" x2="76900" y2="47727"/>
                        <a14:foregroundMark x1="74600" y1="45455" x2="74600" y2="45455"/>
                        <a14:foregroundMark x1="72100" y1="51136" x2="72100" y2="51136"/>
                        <a14:foregroundMark x1="69900" y1="52273" x2="69900" y2="52273"/>
                        <a14:foregroundMark x1="67300" y1="51136" x2="67300" y2="51136"/>
                        <a14:foregroundMark x1="64600" y1="47727" x2="64600" y2="47727"/>
                        <a14:foregroundMark x1="62300" y1="52273" x2="62300" y2="52273"/>
                        <a14:foregroundMark x1="59700" y1="47727" x2="59700" y2="47727"/>
                        <a14:foregroundMark x1="57700" y1="48864" x2="57700" y2="48864"/>
                        <a14:foregroundMark x1="55400" y1="45455" x2="55400" y2="45455"/>
                        <a14:foregroundMark x1="52700" y1="48864" x2="52700" y2="48864"/>
                        <a14:foregroundMark x1="50600" y1="48864" x2="50600" y2="48864"/>
                        <a14:foregroundMark x1="47900" y1="48864" x2="47900" y2="48864"/>
                        <a14:foregroundMark x1="45700" y1="52273" x2="45700" y2="52273"/>
                        <a14:foregroundMark x1="43400" y1="47727" x2="43400" y2="47727"/>
                        <a14:foregroundMark x1="41100" y1="48864" x2="41100" y2="48864"/>
                        <a14:foregroundMark x1="38600" y1="48864" x2="38600" y2="48864"/>
                        <a14:foregroundMark x1="36300" y1="48864" x2="36300" y2="48864"/>
                        <a14:foregroundMark x1="33600" y1="45455" x2="33600" y2="45455"/>
                        <a14:foregroundMark x1="5000" y1="47727" x2="5000" y2="47727"/>
                        <a14:foregroundMark x1="24100" y1="48864" x2="24100" y2="48864"/>
                        <a14:foregroundMark x1="26400" y1="48864" x2="26400" y2="48864"/>
                        <a14:foregroundMark x1="28900" y1="48864" x2="28900" y2="48864"/>
                        <a14:foregroundMark x1="31400" y1="52273" x2="31400" y2="52273"/>
                      </a14:backgroundRemoval>
                    </a14:imgEffect>
                  </a14:imgLayer>
                </a14:imgProps>
              </a:ext>
            </a:extLst>
          </a:blip>
          <a:stretch>
            <a:fillRect/>
          </a:stretch>
        </p:blipFill>
        <p:spPr>
          <a:xfrm flipV="1">
            <a:off x="2590800" y="2756132"/>
            <a:ext cx="4504374" cy="396384"/>
          </a:xfrm>
          <a:prstGeom prst="rect">
            <a:avLst/>
          </a:prstGeom>
        </p:spPr>
      </p:pic>
      <p:pic>
        <p:nvPicPr>
          <p:cNvPr id="34" name="Picture 33"/>
          <p:cNvPicPr>
            <a:picLocks noChangeAspect="1"/>
          </p:cNvPicPr>
          <p:nvPr/>
        </p:nvPicPr>
        <p:blipFill>
          <a:blip r:embed="rId5">
            <a:extLst>
              <a:ext uri="{BEBA8EAE-BF5A-486C-A8C5-ECC9F3942E4B}">
                <a14:imgProps xmlns="" xmlns:a14="http://schemas.microsoft.com/office/drawing/2010/main">
                  <a14:imgLayer r:embed="rId6">
                    <a14:imgEffect>
                      <a14:backgroundRemoval t="9091" b="89773" l="3900" r="98100">
                        <a14:foregroundMark x1="7300" y1="48864" x2="7300" y2="48864"/>
                        <a14:foregroundMark x1="9400" y1="48864" x2="9400" y2="48864"/>
                        <a14:foregroundMark x1="12300" y1="48864" x2="12300" y2="48864"/>
                        <a14:foregroundMark x1="14400" y1="48864" x2="14400" y2="48864"/>
                        <a14:foregroundMark x1="16700" y1="48864" x2="16700" y2="48864"/>
                        <a14:foregroundMark x1="19300" y1="47727" x2="19300" y2="47727"/>
                        <a14:foregroundMark x1="21900" y1="47727" x2="21900" y2="47727"/>
                        <a14:foregroundMark x1="96700" y1="51136" x2="96700" y2="51136"/>
                        <a14:foregroundMark x1="93700" y1="47727" x2="93700" y2="47727"/>
                        <a14:foregroundMark x1="91600" y1="45455" x2="91600" y2="45455"/>
                        <a14:foregroundMark x1="88900" y1="48864" x2="88900" y2="48864"/>
                        <a14:foregroundMark x1="86600" y1="51136" x2="86600" y2="51136"/>
                        <a14:foregroundMark x1="84100" y1="47727" x2="84100" y2="47727"/>
                        <a14:foregroundMark x1="81600" y1="47727" x2="81600" y2="47727"/>
                        <a14:foregroundMark x1="79100" y1="51136" x2="79100" y2="51136"/>
                        <a14:foregroundMark x1="76900" y1="47727" x2="76900" y2="47727"/>
                        <a14:foregroundMark x1="74600" y1="45455" x2="74600" y2="45455"/>
                        <a14:foregroundMark x1="72100" y1="51136" x2="72100" y2="51136"/>
                        <a14:foregroundMark x1="69900" y1="52273" x2="69900" y2="52273"/>
                        <a14:foregroundMark x1="67300" y1="51136" x2="67300" y2="51136"/>
                        <a14:foregroundMark x1="64600" y1="47727" x2="64600" y2="47727"/>
                        <a14:foregroundMark x1="62300" y1="52273" x2="62300" y2="52273"/>
                        <a14:foregroundMark x1="59700" y1="47727" x2="59700" y2="47727"/>
                        <a14:foregroundMark x1="57700" y1="48864" x2="57700" y2="48864"/>
                        <a14:foregroundMark x1="55400" y1="45455" x2="55400" y2="45455"/>
                        <a14:foregroundMark x1="52700" y1="48864" x2="52700" y2="48864"/>
                        <a14:foregroundMark x1="50600" y1="48864" x2="50600" y2="48864"/>
                        <a14:foregroundMark x1="47900" y1="48864" x2="47900" y2="48864"/>
                        <a14:foregroundMark x1="45700" y1="52273" x2="45700" y2="52273"/>
                        <a14:foregroundMark x1="43400" y1="47727" x2="43400" y2="47727"/>
                        <a14:foregroundMark x1="41100" y1="48864" x2="41100" y2="48864"/>
                        <a14:foregroundMark x1="38600" y1="48864" x2="38600" y2="48864"/>
                        <a14:foregroundMark x1="36300" y1="48864" x2="36300" y2="48864"/>
                        <a14:foregroundMark x1="33600" y1="45455" x2="33600" y2="45455"/>
                        <a14:foregroundMark x1="5000" y1="47727" x2="5000" y2="47727"/>
                        <a14:foregroundMark x1="24100" y1="48864" x2="24100" y2="48864"/>
                        <a14:foregroundMark x1="26400" y1="48864" x2="26400" y2="48864"/>
                        <a14:foregroundMark x1="28900" y1="48864" x2="28900" y2="48864"/>
                        <a14:foregroundMark x1="31400" y1="52273" x2="31400" y2="52273"/>
                      </a14:backgroundRemoval>
                    </a14:imgEffect>
                  </a14:imgLayer>
                </a14:imgProps>
              </a:ext>
            </a:extLst>
          </a:blip>
          <a:stretch>
            <a:fillRect/>
          </a:stretch>
        </p:blipFill>
        <p:spPr>
          <a:xfrm flipV="1">
            <a:off x="2590800" y="4284675"/>
            <a:ext cx="4504374" cy="396384"/>
          </a:xfrm>
          <a:prstGeom prst="rect">
            <a:avLst/>
          </a:prstGeom>
        </p:spPr>
      </p:pic>
      <p:pic>
        <p:nvPicPr>
          <p:cNvPr id="35" name="Picture 34"/>
          <p:cNvPicPr>
            <a:picLocks noChangeAspect="1"/>
          </p:cNvPicPr>
          <p:nvPr/>
        </p:nvPicPr>
        <p:blipFill>
          <a:blip r:embed="rId5">
            <a:extLst>
              <a:ext uri="{BEBA8EAE-BF5A-486C-A8C5-ECC9F3942E4B}">
                <a14:imgProps xmlns="" xmlns:a14="http://schemas.microsoft.com/office/drawing/2010/main">
                  <a14:imgLayer r:embed="rId6">
                    <a14:imgEffect>
                      <a14:backgroundRemoval t="9091" b="89773" l="3900" r="98100">
                        <a14:foregroundMark x1="7300" y1="48864" x2="7300" y2="48864"/>
                        <a14:foregroundMark x1="9400" y1="48864" x2="9400" y2="48864"/>
                        <a14:foregroundMark x1="12300" y1="48864" x2="12300" y2="48864"/>
                        <a14:foregroundMark x1="14400" y1="48864" x2="14400" y2="48864"/>
                        <a14:foregroundMark x1="16700" y1="48864" x2="16700" y2="48864"/>
                        <a14:foregroundMark x1="19300" y1="47727" x2="19300" y2="47727"/>
                        <a14:foregroundMark x1="21900" y1="47727" x2="21900" y2="47727"/>
                        <a14:foregroundMark x1="96700" y1="51136" x2="96700" y2="51136"/>
                        <a14:foregroundMark x1="93700" y1="47727" x2="93700" y2="47727"/>
                        <a14:foregroundMark x1="91600" y1="45455" x2="91600" y2="45455"/>
                        <a14:foregroundMark x1="88900" y1="48864" x2="88900" y2="48864"/>
                        <a14:foregroundMark x1="86600" y1="51136" x2="86600" y2="51136"/>
                        <a14:foregroundMark x1="84100" y1="47727" x2="84100" y2="47727"/>
                        <a14:foregroundMark x1="81600" y1="47727" x2="81600" y2="47727"/>
                        <a14:foregroundMark x1="79100" y1="51136" x2="79100" y2="51136"/>
                        <a14:foregroundMark x1="76900" y1="47727" x2="76900" y2="47727"/>
                        <a14:foregroundMark x1="74600" y1="45455" x2="74600" y2="45455"/>
                        <a14:foregroundMark x1="72100" y1="51136" x2="72100" y2="51136"/>
                        <a14:foregroundMark x1="69900" y1="52273" x2="69900" y2="52273"/>
                        <a14:foregroundMark x1="67300" y1="51136" x2="67300" y2="51136"/>
                        <a14:foregroundMark x1="64600" y1="47727" x2="64600" y2="47727"/>
                        <a14:foregroundMark x1="62300" y1="52273" x2="62300" y2="52273"/>
                        <a14:foregroundMark x1="59700" y1="47727" x2="59700" y2="47727"/>
                        <a14:foregroundMark x1="57700" y1="48864" x2="57700" y2="48864"/>
                        <a14:foregroundMark x1="55400" y1="45455" x2="55400" y2="45455"/>
                        <a14:foregroundMark x1="52700" y1="48864" x2="52700" y2="48864"/>
                        <a14:foregroundMark x1="50600" y1="48864" x2="50600" y2="48864"/>
                        <a14:foregroundMark x1="47900" y1="48864" x2="47900" y2="48864"/>
                        <a14:foregroundMark x1="45700" y1="52273" x2="45700" y2="52273"/>
                        <a14:foregroundMark x1="43400" y1="47727" x2="43400" y2="47727"/>
                        <a14:foregroundMark x1="41100" y1="48864" x2="41100" y2="48864"/>
                        <a14:foregroundMark x1="38600" y1="48864" x2="38600" y2="48864"/>
                        <a14:foregroundMark x1="36300" y1="48864" x2="36300" y2="48864"/>
                        <a14:foregroundMark x1="33600" y1="45455" x2="33600" y2="45455"/>
                        <a14:foregroundMark x1="5000" y1="47727" x2="5000" y2="47727"/>
                        <a14:foregroundMark x1="24100" y1="48864" x2="24100" y2="48864"/>
                        <a14:foregroundMark x1="26400" y1="48864" x2="26400" y2="48864"/>
                        <a14:foregroundMark x1="28900" y1="48864" x2="28900" y2="48864"/>
                        <a14:foregroundMark x1="31400" y1="52273" x2="31400" y2="52273"/>
                      </a14:backgroundRemoval>
                    </a14:imgEffect>
                  </a14:imgLayer>
                </a14:imgProps>
              </a:ext>
            </a:extLst>
          </a:blip>
          <a:stretch>
            <a:fillRect/>
          </a:stretch>
        </p:blipFill>
        <p:spPr>
          <a:xfrm flipV="1">
            <a:off x="2618379" y="5676803"/>
            <a:ext cx="4504374" cy="396384"/>
          </a:xfrm>
          <a:prstGeom prst="rect">
            <a:avLst/>
          </a:prstGeom>
        </p:spPr>
      </p:pic>
      <p:pic>
        <p:nvPicPr>
          <p:cNvPr id="36" name="Picture 35"/>
          <p:cNvPicPr>
            <a:picLocks noChangeAspect="1"/>
          </p:cNvPicPr>
          <p:nvPr/>
        </p:nvPicPr>
        <p:blipFill>
          <a:blip r:embed="rId7">
            <a:extLst>
              <a:ext uri="{BEBA8EAE-BF5A-486C-A8C5-ECC9F3942E4B}">
                <a14:imgProps xmlns="" xmlns:a14="http://schemas.microsoft.com/office/drawing/2010/main">
                  <a14:imgLayer r:embed="rId8">
                    <a14:imgEffect>
                      <a14:backgroundRemoval t="10000" b="90000" l="10000" r="90000"/>
                    </a14:imgEffect>
                  </a14:imgLayer>
                </a14:imgProps>
              </a:ext>
            </a:extLst>
          </a:blip>
          <a:stretch>
            <a:fillRect/>
          </a:stretch>
        </p:blipFill>
        <p:spPr>
          <a:xfrm>
            <a:off x="1311293" y="3349068"/>
            <a:ext cx="1570591" cy="1367533"/>
          </a:xfrm>
          <a:prstGeom prst="rect">
            <a:avLst/>
          </a:prstGeom>
        </p:spPr>
      </p:pic>
      <p:pic>
        <p:nvPicPr>
          <p:cNvPr id="37" name="Picture 36"/>
          <p:cNvPicPr>
            <a:picLocks noChangeAspect="1"/>
          </p:cNvPicPr>
          <p:nvPr/>
        </p:nvPicPr>
        <p:blipFill>
          <a:blip r:embed="rId9">
            <a:extLst>
              <a:ext uri="{BEBA8EAE-BF5A-486C-A8C5-ECC9F3942E4B}">
                <a14:imgProps xmlns="" xmlns:a14="http://schemas.microsoft.com/office/drawing/2010/main">
                  <a14:imgLayer r:embed="rId10">
                    <a14:imgEffect>
                      <a14:backgroundRemoval t="2180" b="95913" l="6294" r="89977"/>
                    </a14:imgEffect>
                  </a14:imgLayer>
                </a14:imgProps>
              </a:ext>
            </a:extLst>
          </a:blip>
          <a:stretch>
            <a:fillRect/>
          </a:stretch>
        </p:blipFill>
        <p:spPr>
          <a:xfrm>
            <a:off x="1353943" y="4843852"/>
            <a:ext cx="1485289" cy="1270632"/>
          </a:xfrm>
          <a:prstGeom prst="rect">
            <a:avLst/>
          </a:prstGeom>
        </p:spPr>
      </p:pic>
      <p:pic>
        <p:nvPicPr>
          <p:cNvPr id="38" name="Picture 37"/>
          <p:cNvPicPr>
            <a:picLocks noChangeAspect="1"/>
          </p:cNvPicPr>
          <p:nvPr/>
        </p:nvPicPr>
        <p:blipFill rotWithShape="1">
          <a:blip r:embed="rId11">
            <a:extLst>
              <a:ext uri="{BEBA8EAE-BF5A-486C-A8C5-ECC9F3942E4B}">
                <a14:imgProps xmlns="" xmlns:a14="http://schemas.microsoft.com/office/drawing/2010/main">
                  <a14:imgLayer r:embed="rId12">
                    <a14:imgEffect>
                      <a14:backgroundRemoval t="6897" b="63660" l="6541" r="97384">
                        <a14:foregroundMark x1="31977" y1="57958" x2="31977" y2="57958"/>
                        <a14:foregroundMark x1="25145" y1="28780" x2="25145" y2="28780"/>
                        <a14:foregroundMark x1="48110" y1="60610" x2="48110" y2="60610"/>
                      </a14:backgroundRemoval>
                    </a14:imgEffect>
                  </a14:imgLayer>
                </a14:imgProps>
              </a:ext>
            </a:extLst>
          </a:blip>
          <a:srcRect b="36143"/>
          <a:stretch/>
        </p:blipFill>
        <p:spPr>
          <a:xfrm>
            <a:off x="1452672" y="1708551"/>
            <a:ext cx="1165707" cy="815793"/>
          </a:xfrm>
          <a:prstGeom prst="rect">
            <a:avLst/>
          </a:prstGeom>
        </p:spPr>
      </p:pic>
      <p:pic>
        <p:nvPicPr>
          <p:cNvPr id="39" name="Picture 38"/>
          <p:cNvPicPr>
            <a:picLocks noChangeAspect="1"/>
          </p:cNvPicPr>
          <p:nvPr/>
        </p:nvPicPr>
        <p:blipFill rotWithShape="1">
          <a:blip r:embed="rId13">
            <a:extLst>
              <a:ext uri="{BEBA8EAE-BF5A-486C-A8C5-ECC9F3942E4B}">
                <a14:imgProps xmlns="" xmlns:a14="http://schemas.microsoft.com/office/drawing/2010/main">
                  <a14:imgLayer r:embed="rId14">
                    <a14:imgEffect>
                      <a14:backgroundRemoval t="66313" b="100000" l="47674" r="92006"/>
                    </a14:imgEffect>
                  </a14:imgLayer>
                </a14:imgProps>
              </a:ext>
            </a:extLst>
          </a:blip>
          <a:srcRect l="47220" t="65486" r="5782"/>
          <a:stretch/>
        </p:blipFill>
        <p:spPr>
          <a:xfrm>
            <a:off x="1716388" y="2565536"/>
            <a:ext cx="638276" cy="513709"/>
          </a:xfrm>
          <a:prstGeom prst="rect">
            <a:avLst/>
          </a:prstGeom>
        </p:spPr>
      </p:pic>
      <p:sp>
        <p:nvSpPr>
          <p:cNvPr id="21" name="Rectangle 20"/>
          <p:cNvSpPr/>
          <p:nvPr/>
        </p:nvSpPr>
        <p:spPr>
          <a:xfrm>
            <a:off x="155332" y="6588855"/>
            <a:ext cx="2511134" cy="184666"/>
          </a:xfrm>
          <a:prstGeom prst="rect">
            <a:avLst/>
          </a:prstGeom>
        </p:spPr>
        <p:txBody>
          <a:bodyPr wrap="square">
            <a:spAutoFit/>
          </a:bodyPr>
          <a:lstStyle/>
          <a:p>
            <a:pPr lvl="0"/>
            <a:r>
              <a:rPr lang="en-US" sz="600" dirty="0" smtClean="0"/>
              <a:t>SAFER </a:t>
            </a:r>
            <a:r>
              <a:rPr lang="en-US" sz="600" dirty="0"/>
              <a:t>Study Protocol version 3.1 Dated 10 October 2016.</a:t>
            </a:r>
          </a:p>
        </p:txBody>
      </p:sp>
    </p:spTree>
    <p:extLst>
      <p:ext uri="{BB962C8B-B14F-4D97-AF65-F5344CB8AC3E}">
        <p14:creationId xmlns="" xmlns:p14="http://schemas.microsoft.com/office/powerpoint/2010/main" val="69059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 xmlns:p14="http://schemas.microsoft.com/office/powerpoint/2010/main" val="1851269893"/>
              </p:ext>
            </p:extLst>
          </p:nvPr>
        </p:nvGraphicFramePr>
        <p:xfrm>
          <a:off x="1957071" y="1669428"/>
          <a:ext cx="6316895" cy="4172258"/>
        </p:xfrm>
        <a:graphic>
          <a:graphicData uri="http://schemas.openxmlformats.org/drawingml/2006/table">
            <a:tbl>
              <a:tblPr firstRow="1" bandRow="1">
                <a:tableStyleId>{D7AC3CCA-C797-4891-BE02-D94E43425B78}</a:tableStyleId>
              </a:tblPr>
              <a:tblGrid>
                <a:gridCol w="6316895"/>
              </a:tblGrid>
              <a:tr h="6452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Arial" charset="0"/>
                          <a:ea typeface="Arial" charset="0"/>
                          <a:cs typeface="Arial" charset="0"/>
                        </a:rPr>
                        <a:t>      Inclusion Criteria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955408">
                <a:tc>
                  <a:txBody>
                    <a:bodyPr/>
                    <a:lstStyle/>
                    <a:p>
                      <a:pPr marL="742950" lvl="1" indent="-285750">
                        <a:lnSpc>
                          <a:spcPct val="114000"/>
                        </a:lnSpc>
                        <a:spcBef>
                          <a:spcPts val="0"/>
                        </a:spcBef>
                        <a:buFont typeface="Arial" charset="0"/>
                        <a:buChar char="•"/>
                      </a:pPr>
                      <a:r>
                        <a:rPr lang="en-US" sz="1800" dirty="0" smtClean="0">
                          <a:effectLst/>
                          <a:latin typeface="Arial" charset="0"/>
                          <a:ea typeface="Arial" charset="0"/>
                          <a:cs typeface="Arial" charset="0"/>
                        </a:rPr>
                        <a:t>HIV-discordant in stable relationship</a:t>
                      </a:r>
                    </a:p>
                    <a:p>
                      <a:pPr marL="742950" lvl="1" indent="-285750">
                        <a:lnSpc>
                          <a:spcPct val="114000"/>
                        </a:lnSpc>
                        <a:spcBef>
                          <a:spcPts val="0"/>
                        </a:spcBef>
                        <a:buFont typeface="Arial" charset="0"/>
                        <a:buChar char="•"/>
                      </a:pPr>
                      <a:r>
                        <a:rPr lang="en-US" sz="1800" dirty="0" smtClean="0">
                          <a:effectLst/>
                          <a:latin typeface="Arial" charset="0"/>
                          <a:ea typeface="Arial" charset="0"/>
                          <a:cs typeface="Arial" charset="0"/>
                        </a:rPr>
                        <a:t>Desire to conceive and sexually</a:t>
                      </a:r>
                      <a:r>
                        <a:rPr lang="en-US" sz="1800" baseline="0" dirty="0" smtClean="0">
                          <a:effectLst/>
                          <a:latin typeface="Arial" charset="0"/>
                          <a:ea typeface="Arial" charset="0"/>
                          <a:cs typeface="Arial" charset="0"/>
                        </a:rPr>
                        <a:t> active</a:t>
                      </a:r>
                      <a:endParaRPr lang="en-US" sz="1800" dirty="0" smtClean="0">
                        <a:effectLst/>
                        <a:latin typeface="Arial" charset="0"/>
                        <a:ea typeface="Arial" charset="0"/>
                        <a:cs typeface="Arial" charset="0"/>
                      </a:endParaRPr>
                    </a:p>
                    <a:p>
                      <a:pPr marL="742950" lvl="1" indent="-285750">
                        <a:buFont typeface="Arial" charset="0"/>
                        <a:buChar char="•"/>
                      </a:pPr>
                      <a:r>
                        <a:rPr lang="en-ZW" sz="1800" dirty="0" smtClean="0">
                          <a:latin typeface="Arial" charset="0"/>
                          <a:ea typeface="Arial" charset="0"/>
                          <a:cs typeface="Arial" charset="0"/>
                        </a:rPr>
                        <a:t>Men ≥18 years; women 18 – 35 years</a:t>
                      </a:r>
                    </a:p>
                    <a:p>
                      <a:pPr marL="742950" lvl="1" indent="-285750">
                        <a:buFont typeface="Arial" charset="0"/>
                        <a:buChar char="•"/>
                      </a:pPr>
                      <a:r>
                        <a:rPr lang="en-ZW" sz="1800" dirty="0" smtClean="0">
                          <a:latin typeface="Arial" charset="0"/>
                          <a:ea typeface="Arial" charset="0"/>
                          <a:cs typeface="Arial" charset="0"/>
                        </a:rPr>
                        <a:t>Not pregnant,</a:t>
                      </a:r>
                      <a:r>
                        <a:rPr lang="en-ZW" sz="1800" baseline="0" dirty="0" smtClean="0">
                          <a:latin typeface="Arial" charset="0"/>
                          <a:ea typeface="Arial" charset="0"/>
                          <a:cs typeface="Arial" charset="0"/>
                        </a:rPr>
                        <a:t> </a:t>
                      </a:r>
                      <a:r>
                        <a:rPr lang="en-ZW" sz="1800" dirty="0" smtClean="0">
                          <a:latin typeface="Arial" charset="0"/>
                          <a:ea typeface="Arial" charset="0"/>
                          <a:cs typeface="Arial" charset="0"/>
                        </a:rPr>
                        <a:t>no serious </a:t>
                      </a:r>
                      <a:r>
                        <a:rPr lang="en-ZW" sz="1800" baseline="0" dirty="0" smtClean="0">
                          <a:latin typeface="Arial" charset="0"/>
                          <a:ea typeface="Arial" charset="0"/>
                          <a:cs typeface="Arial" charset="0"/>
                        </a:rPr>
                        <a:t>infections (e.g. TB)</a:t>
                      </a:r>
                    </a:p>
                    <a:p>
                      <a:pPr marL="742950" lvl="1" indent="-285750">
                        <a:buFont typeface="Arial" charset="0"/>
                        <a:buChar char="•"/>
                      </a:pPr>
                      <a:r>
                        <a:rPr lang="en-US" sz="1800" dirty="0" smtClean="0">
                          <a:solidFill>
                            <a:schemeClr val="tx1"/>
                          </a:solidFill>
                          <a:effectLst/>
                          <a:latin typeface="Arial" charset="0"/>
                          <a:ea typeface="Arial" charset="0"/>
                          <a:cs typeface="Arial" charset="0"/>
                        </a:rPr>
                        <a:t>Willing to use at least one safer conception</a:t>
                      </a:r>
                      <a:r>
                        <a:rPr lang="en-US" sz="1800" baseline="0" dirty="0" smtClean="0">
                          <a:solidFill>
                            <a:schemeClr val="tx1"/>
                          </a:solidFill>
                          <a:effectLst/>
                          <a:latin typeface="Arial" charset="0"/>
                          <a:ea typeface="Arial" charset="0"/>
                          <a:cs typeface="Arial" charset="0"/>
                        </a:rPr>
                        <a:t> </a:t>
                      </a:r>
                      <a:r>
                        <a:rPr lang="en-US" sz="1800" dirty="0" smtClean="0">
                          <a:solidFill>
                            <a:schemeClr val="tx1"/>
                          </a:solidFill>
                          <a:effectLst/>
                          <a:latin typeface="Arial" charset="0"/>
                          <a:ea typeface="Arial" charset="0"/>
                          <a:cs typeface="Arial" charset="0"/>
                        </a:rPr>
                        <a:t>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657163">
                <a:tc>
                  <a:txBody>
                    <a:bodyPr/>
                    <a:lstStyle/>
                    <a:p>
                      <a:pPr algn="l"/>
                      <a:r>
                        <a:rPr lang="en-ZW" sz="2400" b="1" dirty="0" smtClean="0">
                          <a:latin typeface="Arial" charset="0"/>
                          <a:ea typeface="Arial" charset="0"/>
                          <a:cs typeface="Arial" charset="0"/>
                        </a:rPr>
                        <a:t>      Exclusion</a:t>
                      </a:r>
                      <a:r>
                        <a:rPr lang="en-ZW" sz="2400" b="1" baseline="0" dirty="0" smtClean="0">
                          <a:latin typeface="Arial" charset="0"/>
                          <a:ea typeface="Arial" charset="0"/>
                          <a:cs typeface="Arial" charset="0"/>
                        </a:rPr>
                        <a:t> Criteria</a:t>
                      </a:r>
                      <a:endParaRPr lang="en-US" sz="2400" b="1" dirty="0">
                        <a:latin typeface="Arial" charset="0"/>
                        <a:ea typeface="Arial" charset="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812805">
                <a:tc>
                  <a:txBody>
                    <a:bodyPr/>
                    <a:lstStyle/>
                    <a:p>
                      <a:pPr marL="742950" lvl="1" indent="-285750">
                        <a:buFont typeface="Arial" charset="0"/>
                        <a:buChar char="•"/>
                      </a:pPr>
                      <a:r>
                        <a:rPr lang="en-US" dirty="0" smtClean="0">
                          <a:latin typeface="Arial" charset="0"/>
                          <a:ea typeface="Arial" charset="0"/>
                          <a:cs typeface="Arial" charset="0"/>
                        </a:rPr>
                        <a:t>History of</a:t>
                      </a:r>
                      <a:r>
                        <a:rPr lang="en-US" baseline="0" dirty="0" smtClean="0">
                          <a:latin typeface="Arial" charset="0"/>
                          <a:ea typeface="Arial" charset="0"/>
                          <a:cs typeface="Arial" charset="0"/>
                        </a:rPr>
                        <a:t> infertility</a:t>
                      </a:r>
                    </a:p>
                    <a:p>
                      <a:pPr marL="742950" lvl="1" indent="-285750">
                        <a:buFont typeface="Arial" charset="0"/>
                        <a:buChar char="•"/>
                      </a:pPr>
                      <a:r>
                        <a:rPr lang="en-US" baseline="0" dirty="0" smtClean="0">
                          <a:latin typeface="Arial" charset="0"/>
                          <a:ea typeface="Arial" charset="0"/>
                          <a:cs typeface="Arial" charset="0"/>
                        </a:rPr>
                        <a:t>On medication contraindicated with </a:t>
                      </a:r>
                      <a:r>
                        <a:rPr lang="en-US" baseline="0" dirty="0" err="1" smtClean="0">
                          <a:latin typeface="Arial" charset="0"/>
                          <a:ea typeface="Arial" charset="0"/>
                          <a:cs typeface="Arial" charset="0"/>
                        </a:rPr>
                        <a:t>PrEP</a:t>
                      </a:r>
                      <a:endParaRPr lang="en-US" baseline="0" dirty="0" smtClean="0">
                        <a:latin typeface="Arial" charset="0"/>
                        <a:ea typeface="Arial" charset="0"/>
                        <a:cs typeface="Arial" charset="0"/>
                      </a:endParaRPr>
                    </a:p>
                    <a:p>
                      <a:pPr marL="285750" indent="-285750">
                        <a:buFont typeface="Arial" charset="0"/>
                        <a:buChar char="•"/>
                      </a:pPr>
                      <a:endParaRPr lang="en-US"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2" name="Title 1"/>
          <p:cNvSpPr>
            <a:spLocks noGrp="1"/>
          </p:cNvSpPr>
          <p:nvPr>
            <p:ph type="title"/>
          </p:nvPr>
        </p:nvSpPr>
        <p:spPr>
          <a:xfrm>
            <a:off x="1541416" y="274638"/>
            <a:ext cx="7145383" cy="1143000"/>
          </a:xfrm>
        </p:spPr>
        <p:txBody>
          <a:bodyPr>
            <a:normAutofit/>
          </a:bodyPr>
          <a:lstStyle/>
          <a:p>
            <a:pPr algn="l"/>
            <a:r>
              <a:rPr lang="en-US" dirty="0" smtClean="0">
                <a:latin typeface="Arial" charset="0"/>
                <a:ea typeface="Arial" charset="0"/>
                <a:cs typeface="Arial" charset="0"/>
              </a:rPr>
              <a:t>Study population</a:t>
            </a:r>
            <a:endParaRPr lang="en-US" dirty="0">
              <a:latin typeface="Arial" charset="0"/>
              <a:ea typeface="Arial" charset="0"/>
              <a:cs typeface="Arial" charset="0"/>
            </a:endParaRPr>
          </a:p>
        </p:txBody>
      </p:sp>
      <p:pic>
        <p:nvPicPr>
          <p:cNvPr id="4" name="Picture 3"/>
          <p:cNvPicPr>
            <a:picLocks noChangeAspect="1"/>
          </p:cNvPicPr>
          <p:nvPr/>
        </p:nvPicPr>
        <p:blipFill>
          <a:blip r:embed="rId3"/>
          <a:stretch>
            <a:fillRect/>
          </a:stretch>
        </p:blipFill>
        <p:spPr>
          <a:xfrm>
            <a:off x="286761" y="86282"/>
            <a:ext cx="1118543" cy="1737311"/>
          </a:xfrm>
          <a:prstGeom prst="rect">
            <a:avLst/>
          </a:prstGeom>
        </p:spPr>
      </p:pic>
      <p:graphicFrame>
        <p:nvGraphicFramePr>
          <p:cNvPr id="8" name="Table 7"/>
          <p:cNvGraphicFramePr>
            <a:graphicFrameLocks noGrp="1"/>
          </p:cNvGraphicFramePr>
          <p:nvPr>
            <p:extLst>
              <p:ext uri="{D42A27DB-BD31-4B8C-83A1-F6EECF244321}">
                <p14:modId xmlns="" xmlns:p14="http://schemas.microsoft.com/office/powerpoint/2010/main" val="2083552388"/>
              </p:ext>
            </p:extLst>
          </p:nvPr>
        </p:nvGraphicFramePr>
        <p:xfrm>
          <a:off x="1953943" y="1673293"/>
          <a:ext cx="6316895" cy="2600695"/>
        </p:xfrm>
        <a:graphic>
          <a:graphicData uri="http://schemas.openxmlformats.org/drawingml/2006/table">
            <a:tbl>
              <a:tblPr firstRow="1" bandRow="1">
                <a:tableStyleId>{D7AC3CCA-C797-4891-BE02-D94E43425B78}</a:tableStyleId>
              </a:tblPr>
              <a:tblGrid>
                <a:gridCol w="6316895"/>
              </a:tblGrid>
              <a:tr h="6452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Arial" charset="0"/>
                          <a:ea typeface="Arial" charset="0"/>
                          <a:cs typeface="Arial" charset="0"/>
                        </a:rPr>
                        <a:t>      Inclusion Criteria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955408">
                <a:tc>
                  <a:txBody>
                    <a:bodyPr/>
                    <a:lstStyle/>
                    <a:p>
                      <a:pPr marL="742950" lvl="1" indent="-285750">
                        <a:lnSpc>
                          <a:spcPct val="114000"/>
                        </a:lnSpc>
                        <a:spcBef>
                          <a:spcPts val="0"/>
                        </a:spcBef>
                        <a:buFont typeface="Arial" charset="0"/>
                        <a:buChar char="•"/>
                      </a:pPr>
                      <a:r>
                        <a:rPr lang="en-US" sz="1800" dirty="0" smtClean="0">
                          <a:effectLst/>
                          <a:latin typeface="Arial" charset="0"/>
                          <a:ea typeface="Arial" charset="0"/>
                          <a:cs typeface="Arial" charset="0"/>
                        </a:rPr>
                        <a:t>HIV-discordant in stable relationship</a:t>
                      </a:r>
                    </a:p>
                    <a:p>
                      <a:pPr marL="742950" lvl="1" indent="-285750">
                        <a:lnSpc>
                          <a:spcPct val="114000"/>
                        </a:lnSpc>
                        <a:spcBef>
                          <a:spcPts val="0"/>
                        </a:spcBef>
                        <a:buFont typeface="Arial" charset="0"/>
                        <a:buChar char="•"/>
                      </a:pPr>
                      <a:r>
                        <a:rPr lang="en-US" sz="1800" dirty="0" smtClean="0">
                          <a:effectLst/>
                          <a:latin typeface="Arial" charset="0"/>
                          <a:ea typeface="Arial" charset="0"/>
                          <a:cs typeface="Arial" charset="0"/>
                        </a:rPr>
                        <a:t>Desire to conceive and sexually</a:t>
                      </a:r>
                      <a:r>
                        <a:rPr lang="en-US" sz="1800" baseline="0" dirty="0" smtClean="0">
                          <a:effectLst/>
                          <a:latin typeface="Arial" charset="0"/>
                          <a:ea typeface="Arial" charset="0"/>
                          <a:cs typeface="Arial" charset="0"/>
                        </a:rPr>
                        <a:t> active</a:t>
                      </a:r>
                      <a:endParaRPr lang="en-US" sz="1800" dirty="0" smtClean="0">
                        <a:effectLst/>
                        <a:latin typeface="Arial" charset="0"/>
                        <a:ea typeface="Arial" charset="0"/>
                        <a:cs typeface="Arial" charset="0"/>
                      </a:endParaRPr>
                    </a:p>
                    <a:p>
                      <a:pPr marL="742950" lvl="1" indent="-285750">
                        <a:buFont typeface="Arial" charset="0"/>
                        <a:buChar char="•"/>
                      </a:pPr>
                      <a:r>
                        <a:rPr lang="en-ZW" sz="1800" dirty="0" smtClean="0">
                          <a:latin typeface="Arial" charset="0"/>
                          <a:ea typeface="Arial" charset="0"/>
                          <a:cs typeface="Arial" charset="0"/>
                        </a:rPr>
                        <a:t>Men ≥18 years; women 18 – 35 years</a:t>
                      </a:r>
                    </a:p>
                    <a:p>
                      <a:pPr marL="742950" lvl="1" indent="-285750">
                        <a:buFont typeface="Arial" charset="0"/>
                        <a:buChar char="•"/>
                      </a:pPr>
                      <a:r>
                        <a:rPr lang="en-ZW" sz="1800" dirty="0" smtClean="0">
                          <a:latin typeface="Arial" charset="0"/>
                          <a:ea typeface="Arial" charset="0"/>
                          <a:cs typeface="Arial" charset="0"/>
                        </a:rPr>
                        <a:t>Not pregnant,</a:t>
                      </a:r>
                      <a:r>
                        <a:rPr lang="en-ZW" sz="1800" baseline="0" dirty="0" smtClean="0">
                          <a:latin typeface="Arial" charset="0"/>
                          <a:ea typeface="Arial" charset="0"/>
                          <a:cs typeface="Arial" charset="0"/>
                        </a:rPr>
                        <a:t> </a:t>
                      </a:r>
                      <a:r>
                        <a:rPr lang="en-ZW" sz="1800" dirty="0" smtClean="0">
                          <a:latin typeface="Arial" charset="0"/>
                          <a:ea typeface="Arial" charset="0"/>
                          <a:cs typeface="Arial" charset="0"/>
                        </a:rPr>
                        <a:t>no serious </a:t>
                      </a:r>
                      <a:r>
                        <a:rPr lang="en-ZW" sz="1800" baseline="0" dirty="0" smtClean="0">
                          <a:latin typeface="Arial" charset="0"/>
                          <a:ea typeface="Arial" charset="0"/>
                          <a:cs typeface="Arial" charset="0"/>
                        </a:rPr>
                        <a:t>infections (e.g. TB)</a:t>
                      </a:r>
                    </a:p>
                    <a:p>
                      <a:pPr marL="742950" lvl="1" indent="-285750">
                        <a:buFont typeface="Arial" charset="0"/>
                        <a:buChar char="•"/>
                      </a:pPr>
                      <a:r>
                        <a:rPr lang="en-US" sz="1800" dirty="0" smtClean="0">
                          <a:solidFill>
                            <a:schemeClr val="tx1"/>
                          </a:solidFill>
                          <a:effectLst/>
                          <a:latin typeface="Arial" charset="0"/>
                          <a:ea typeface="Arial" charset="0"/>
                          <a:cs typeface="Arial" charset="0"/>
                        </a:rPr>
                        <a:t>Willing to use at least one safer conception</a:t>
                      </a:r>
                      <a:r>
                        <a:rPr lang="en-US" sz="1800" baseline="0" dirty="0" smtClean="0">
                          <a:solidFill>
                            <a:schemeClr val="tx1"/>
                          </a:solidFill>
                          <a:effectLst/>
                          <a:latin typeface="Arial" charset="0"/>
                          <a:ea typeface="Arial" charset="0"/>
                          <a:cs typeface="Arial" charset="0"/>
                        </a:rPr>
                        <a:t> </a:t>
                      </a:r>
                      <a:r>
                        <a:rPr lang="en-US" sz="1800" dirty="0" smtClean="0">
                          <a:solidFill>
                            <a:schemeClr val="tx1"/>
                          </a:solidFill>
                          <a:effectLst/>
                          <a:latin typeface="Arial" charset="0"/>
                          <a:ea typeface="Arial" charset="0"/>
                          <a:cs typeface="Arial" charset="0"/>
                        </a:rPr>
                        <a:t>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1" name="Picture 10"/>
          <p:cNvPicPr>
            <a:picLocks noChangeAspect="1"/>
          </p:cNvPicPr>
          <p:nvPr/>
        </p:nvPicPr>
        <p:blipFill>
          <a:blip r:embed="rId4"/>
          <a:stretch>
            <a:fillRect/>
          </a:stretch>
        </p:blipFill>
        <p:spPr>
          <a:xfrm>
            <a:off x="7339014" y="6326549"/>
            <a:ext cx="1555074" cy="376649"/>
          </a:xfrm>
          <a:prstGeom prst="rect">
            <a:avLst/>
          </a:prstGeom>
        </p:spPr>
      </p:pic>
      <p:sp>
        <p:nvSpPr>
          <p:cNvPr id="18" name="Oval 17"/>
          <p:cNvSpPr/>
          <p:nvPr/>
        </p:nvSpPr>
        <p:spPr>
          <a:xfrm>
            <a:off x="1405251" y="1559211"/>
            <a:ext cx="1003636" cy="978688"/>
          </a:xfrm>
          <a:prstGeom prst="ellipse">
            <a:avLst/>
          </a:prstGeom>
          <a:solidFill>
            <a:schemeClr val="bg1"/>
          </a:solidFill>
          <a:ln>
            <a:solidFill>
              <a:srgbClr val="37882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5">
            <a:extLst>
              <a:ext uri="{BEBA8EAE-BF5A-486C-A8C5-ECC9F3942E4B}">
                <a14:imgProps xmlns="" xmlns:a14="http://schemas.microsoft.com/office/drawing/2010/main">
                  <a14:imgLayer r:embed="rId6">
                    <a14:imgEffect>
                      <a14:backgroundRemoval t="5873" b="95181" l="3302" r="96541">
                        <a14:backgroundMark x1="61635" y1="37048" x2="61635" y2="37048"/>
                      </a14:backgroundRemoval>
                    </a14:imgEffect>
                  </a14:imgLayer>
                </a14:imgProps>
              </a:ext>
            </a:extLst>
          </a:blip>
          <a:srcRect l="4342" t="7728" r="2666" b="6484"/>
          <a:stretch/>
        </p:blipFill>
        <p:spPr>
          <a:xfrm>
            <a:off x="1452179" y="4127864"/>
            <a:ext cx="1003637" cy="966652"/>
          </a:xfrm>
          <a:prstGeom prst="ellipse">
            <a:avLst/>
          </a:prstGeom>
        </p:spPr>
      </p:pic>
      <p:pic>
        <p:nvPicPr>
          <p:cNvPr id="17" name="Picture 16"/>
          <p:cNvPicPr>
            <a:picLocks noChangeAspect="1"/>
          </p:cNvPicPr>
          <p:nvPr/>
        </p:nvPicPr>
        <p:blipFill>
          <a:blip r:embed="rId7">
            <a:extLst>
              <a:ext uri="{BEBA8EAE-BF5A-486C-A8C5-ECC9F3942E4B}">
                <a14:imgProps xmlns="" xmlns:a14="http://schemas.microsoft.com/office/drawing/2010/main">
                  <a14:imgLayer r:embed="rId8">
                    <a14:imgEffect>
                      <a14:backgroundRemoval t="0" b="100000" l="0" r="100000">
                        <a14:foregroundMark x1="34571" y1="26429" x2="34571" y2="26429"/>
                        <a14:foregroundMark x1="63921" y1="28214" x2="63921" y2="28214"/>
                      </a14:backgroundRemoval>
                    </a14:imgEffect>
                  </a14:imgLayer>
                </a14:imgProps>
              </a:ext>
            </a:extLst>
          </a:blip>
          <a:stretch>
            <a:fillRect/>
          </a:stretch>
        </p:blipFill>
        <p:spPr>
          <a:xfrm>
            <a:off x="1387428" y="1525142"/>
            <a:ext cx="1039282" cy="1012757"/>
          </a:xfrm>
          <a:prstGeom prst="ellipse">
            <a:avLst/>
          </a:prstGeom>
        </p:spPr>
      </p:pic>
      <p:sp>
        <p:nvSpPr>
          <p:cNvPr id="9" name="Rectangle 8"/>
          <p:cNvSpPr/>
          <p:nvPr/>
        </p:nvSpPr>
        <p:spPr>
          <a:xfrm>
            <a:off x="155332" y="6588855"/>
            <a:ext cx="2511134" cy="184666"/>
          </a:xfrm>
          <a:prstGeom prst="rect">
            <a:avLst/>
          </a:prstGeom>
        </p:spPr>
        <p:txBody>
          <a:bodyPr wrap="square">
            <a:spAutoFit/>
          </a:bodyPr>
          <a:lstStyle/>
          <a:p>
            <a:pPr lvl="0"/>
            <a:r>
              <a:rPr lang="en-US" sz="600" dirty="0" smtClean="0"/>
              <a:t>SAFER </a:t>
            </a:r>
            <a:r>
              <a:rPr lang="en-US" sz="600" dirty="0"/>
              <a:t>Study Protocol version 3.1 Dated 10 October 2016.</a:t>
            </a:r>
          </a:p>
        </p:txBody>
      </p:sp>
    </p:spTree>
    <p:extLst>
      <p:ext uri="{BB962C8B-B14F-4D97-AF65-F5344CB8AC3E}">
        <p14:creationId xmlns="" xmlns:p14="http://schemas.microsoft.com/office/powerpoint/2010/main" val="152480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416" y="274638"/>
            <a:ext cx="7145383" cy="1143000"/>
          </a:xfrm>
        </p:spPr>
        <p:txBody>
          <a:bodyPr>
            <a:normAutofit/>
          </a:bodyPr>
          <a:lstStyle/>
          <a:p>
            <a:pPr algn="l"/>
            <a:r>
              <a:rPr lang="en-US" dirty="0" smtClean="0">
                <a:latin typeface="Arial" charset="0"/>
                <a:ea typeface="Arial" charset="0"/>
                <a:cs typeface="Arial" charset="0"/>
              </a:rPr>
              <a:t>Adverse events </a:t>
            </a:r>
            <a:endParaRPr lang="en-US" dirty="0">
              <a:latin typeface="Arial" charset="0"/>
              <a:ea typeface="Arial" charset="0"/>
              <a:cs typeface="Arial" charset="0"/>
            </a:endParaRPr>
          </a:p>
        </p:txBody>
      </p:sp>
      <p:pic>
        <p:nvPicPr>
          <p:cNvPr id="4" name="Picture 3"/>
          <p:cNvPicPr>
            <a:picLocks noChangeAspect="1"/>
          </p:cNvPicPr>
          <p:nvPr/>
        </p:nvPicPr>
        <p:blipFill>
          <a:blip r:embed="rId3"/>
          <a:stretch>
            <a:fillRect/>
          </a:stretch>
        </p:blipFill>
        <p:spPr>
          <a:xfrm>
            <a:off x="286761" y="86282"/>
            <a:ext cx="1118543" cy="1737311"/>
          </a:xfrm>
          <a:prstGeom prst="rect">
            <a:avLst/>
          </a:prstGeom>
        </p:spPr>
      </p:pic>
      <p:graphicFrame>
        <p:nvGraphicFramePr>
          <p:cNvPr id="8" name="Table 7"/>
          <p:cNvGraphicFramePr>
            <a:graphicFrameLocks noGrp="1"/>
          </p:cNvGraphicFramePr>
          <p:nvPr>
            <p:extLst>
              <p:ext uri="{D42A27DB-BD31-4B8C-83A1-F6EECF244321}">
                <p14:modId xmlns="" xmlns:p14="http://schemas.microsoft.com/office/powerpoint/2010/main" val="1783489242"/>
              </p:ext>
            </p:extLst>
          </p:nvPr>
        </p:nvGraphicFramePr>
        <p:xfrm>
          <a:off x="770151" y="2062093"/>
          <a:ext cx="7798662" cy="1838592"/>
        </p:xfrm>
        <a:graphic>
          <a:graphicData uri="http://schemas.openxmlformats.org/drawingml/2006/table">
            <a:tbl>
              <a:tblPr firstRow="1" bandRow="1">
                <a:tableStyleId>{D7AC3CCA-C797-4891-BE02-D94E43425B78}</a:tableStyleId>
              </a:tblPr>
              <a:tblGrid>
                <a:gridCol w="7798662"/>
              </a:tblGrid>
              <a:tr h="5336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latin typeface="Arial" charset="0"/>
                          <a:ea typeface="Arial" charset="0"/>
                          <a:cs typeface="Arial" charset="0"/>
                        </a:rPr>
                        <a:t>      AEs</a:t>
                      </a:r>
                      <a:r>
                        <a:rPr lang="en-US" sz="2000" baseline="0" dirty="0" smtClean="0">
                          <a:latin typeface="Arial" charset="0"/>
                          <a:ea typeface="Arial" charset="0"/>
                          <a:cs typeface="Arial" charset="0"/>
                        </a:rPr>
                        <a:t> and SAEs r</a:t>
                      </a:r>
                      <a:r>
                        <a:rPr lang="en-US" sz="2000" dirty="0" smtClean="0">
                          <a:latin typeface="Arial" charset="0"/>
                          <a:ea typeface="Arial" charset="0"/>
                          <a:cs typeface="Arial" charset="0"/>
                        </a:rPr>
                        <a:t>elated to strategies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304969">
                <a:tc>
                  <a:txBody>
                    <a:bodyPr/>
                    <a:lstStyle/>
                    <a:p>
                      <a:pPr marL="285750" lvl="0" indent="-285750">
                        <a:lnSpc>
                          <a:spcPct val="120000"/>
                        </a:lnSpc>
                        <a:spcBef>
                          <a:spcPts val="0"/>
                        </a:spcBef>
                        <a:buFont typeface="Arial" charset="0"/>
                        <a:buChar char="•"/>
                      </a:pPr>
                      <a:r>
                        <a:rPr lang="en-US" sz="1600" dirty="0" smtClean="0">
                          <a:effectLst/>
                          <a:latin typeface="Arial" charset="0"/>
                          <a:ea typeface="Arial" charset="0"/>
                          <a:cs typeface="Arial" charset="0"/>
                        </a:rPr>
                        <a:t>Will be documented on case report forms</a:t>
                      </a:r>
                      <a:r>
                        <a:rPr lang="en-US" sz="1600" baseline="0" dirty="0" smtClean="0">
                          <a:effectLst/>
                          <a:latin typeface="Arial" charset="0"/>
                          <a:ea typeface="Arial" charset="0"/>
                          <a:cs typeface="Arial" charset="0"/>
                        </a:rPr>
                        <a:t> and </a:t>
                      </a:r>
                      <a:r>
                        <a:rPr lang="en-US" sz="1600" dirty="0" smtClean="0">
                          <a:effectLst/>
                          <a:latin typeface="Arial" charset="0"/>
                          <a:ea typeface="Arial" charset="0"/>
                          <a:cs typeface="Arial" charset="0"/>
                        </a:rPr>
                        <a:t>reported to ethics</a:t>
                      </a:r>
                      <a:r>
                        <a:rPr lang="en-US" sz="1600" baseline="0" dirty="0" smtClean="0">
                          <a:effectLst/>
                          <a:latin typeface="Arial" charset="0"/>
                          <a:ea typeface="Arial" charset="0"/>
                          <a:cs typeface="Arial" charset="0"/>
                        </a:rPr>
                        <a:t> committees</a:t>
                      </a:r>
                      <a:endParaRPr lang="en-US" sz="1600" dirty="0" smtClean="0">
                        <a:effectLst/>
                        <a:latin typeface="Arial" charset="0"/>
                        <a:ea typeface="Arial" charset="0"/>
                        <a:cs typeface="Arial" charset="0"/>
                      </a:endParaRPr>
                    </a:p>
                    <a:p>
                      <a:pPr marL="285750" lvl="0" indent="-285750">
                        <a:lnSpc>
                          <a:spcPct val="120000"/>
                        </a:lnSpc>
                        <a:spcBef>
                          <a:spcPts val="0"/>
                        </a:spcBef>
                        <a:buFont typeface="Arial" charset="0"/>
                        <a:buChar char="•"/>
                      </a:pPr>
                      <a:r>
                        <a:rPr lang="en-US" sz="1600" baseline="0" dirty="0" smtClean="0">
                          <a:effectLst/>
                          <a:latin typeface="Arial" charset="0"/>
                          <a:ea typeface="Arial" charset="0"/>
                          <a:cs typeface="Arial" charset="0"/>
                        </a:rPr>
                        <a:t>Temporary hold of strategy until event is stabilized or resolved </a:t>
                      </a:r>
                    </a:p>
                    <a:p>
                      <a:pPr marL="285750" lvl="0" indent="-285750">
                        <a:lnSpc>
                          <a:spcPct val="120000"/>
                        </a:lnSpc>
                        <a:spcBef>
                          <a:spcPts val="0"/>
                        </a:spcBef>
                        <a:buFont typeface="Arial" charset="0"/>
                        <a:buChar char="•"/>
                      </a:pPr>
                      <a:r>
                        <a:rPr lang="en-US" sz="1600" dirty="0" smtClean="0">
                          <a:latin typeface="Arial" charset="0"/>
                          <a:ea typeface="Arial" charset="0"/>
                          <a:cs typeface="Arial" charset="0"/>
                        </a:rPr>
                        <a:t>If Grade 3 or 4 toxicity with ARTs: Assess for alternate explanations </a:t>
                      </a:r>
                    </a:p>
                    <a:p>
                      <a:pPr marL="285750" lvl="0" indent="-285750">
                        <a:lnSpc>
                          <a:spcPct val="120000"/>
                        </a:lnSpc>
                        <a:spcBef>
                          <a:spcPts val="0"/>
                        </a:spcBef>
                        <a:buFont typeface="Arial" charset="0"/>
                        <a:buChar char="•"/>
                      </a:pPr>
                      <a:r>
                        <a:rPr lang="en-US" sz="1600" dirty="0" smtClean="0">
                          <a:latin typeface="Arial" charset="0"/>
                          <a:ea typeface="Arial" charset="0"/>
                          <a:cs typeface="Arial" charset="0"/>
                        </a:rPr>
                        <a:t>Repeat testing within 72 hours</a:t>
                      </a:r>
                      <a:r>
                        <a:rPr lang="en-US" sz="1600" baseline="0" dirty="0" smtClean="0">
                          <a:latin typeface="Arial" charset="0"/>
                          <a:ea typeface="Arial" charset="0"/>
                          <a:cs typeface="Arial" charset="0"/>
                        </a:rPr>
                        <a:t> f</a:t>
                      </a:r>
                      <a:r>
                        <a:rPr lang="en-US" sz="1600" dirty="0" smtClean="0">
                          <a:latin typeface="Arial" charset="0"/>
                          <a:ea typeface="Arial" charset="0"/>
                          <a:cs typeface="Arial" charset="0"/>
                        </a:rPr>
                        <a:t>or lab abnormalities, with weekly follow</a:t>
                      </a:r>
                      <a:r>
                        <a:rPr lang="en-US" sz="1600" baseline="0" dirty="0" smtClean="0">
                          <a:latin typeface="Arial" charset="0"/>
                          <a:ea typeface="Arial" charset="0"/>
                          <a:cs typeface="Arial" charset="0"/>
                        </a:rPr>
                        <a:t> </a:t>
                      </a:r>
                      <a:r>
                        <a:rPr lang="en-US" sz="1600" dirty="0" smtClean="0">
                          <a:latin typeface="Arial" charset="0"/>
                          <a:ea typeface="Arial" charset="0"/>
                          <a:cs typeface="Arial" charset="0"/>
                        </a:rPr>
                        <a:t>up</a:t>
                      </a:r>
                      <a:endParaRPr lang="en-US" sz="1600" dirty="0" smtClean="0">
                        <a:effectLst/>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1" name="Picture 10"/>
          <p:cNvPicPr>
            <a:picLocks noChangeAspect="1"/>
          </p:cNvPicPr>
          <p:nvPr/>
        </p:nvPicPr>
        <p:blipFill>
          <a:blip r:embed="rId4"/>
          <a:stretch>
            <a:fillRect/>
          </a:stretch>
        </p:blipFill>
        <p:spPr>
          <a:xfrm>
            <a:off x="7339014" y="6326549"/>
            <a:ext cx="1555074" cy="376649"/>
          </a:xfrm>
          <a:prstGeom prst="rect">
            <a:avLst/>
          </a:prstGeom>
        </p:spPr>
      </p:pic>
      <p:sp>
        <p:nvSpPr>
          <p:cNvPr id="9" name="Rectangle 8"/>
          <p:cNvSpPr/>
          <p:nvPr/>
        </p:nvSpPr>
        <p:spPr>
          <a:xfrm>
            <a:off x="155332" y="6588855"/>
            <a:ext cx="2511134" cy="184666"/>
          </a:xfrm>
          <a:prstGeom prst="rect">
            <a:avLst/>
          </a:prstGeom>
        </p:spPr>
        <p:txBody>
          <a:bodyPr wrap="square">
            <a:spAutoFit/>
          </a:bodyPr>
          <a:lstStyle/>
          <a:p>
            <a:pPr lvl="0"/>
            <a:r>
              <a:rPr lang="en-US" sz="600" dirty="0" smtClean="0"/>
              <a:t>SAFER </a:t>
            </a:r>
            <a:r>
              <a:rPr lang="en-US" sz="600" dirty="0"/>
              <a:t>Study Protocol version 3.1 Dated 10 October 2016.</a:t>
            </a:r>
          </a:p>
        </p:txBody>
      </p:sp>
      <p:graphicFrame>
        <p:nvGraphicFramePr>
          <p:cNvPr id="12" name="Table 11"/>
          <p:cNvGraphicFramePr>
            <a:graphicFrameLocks noGrp="1"/>
          </p:cNvGraphicFramePr>
          <p:nvPr>
            <p:extLst>
              <p:ext uri="{D42A27DB-BD31-4B8C-83A1-F6EECF244321}">
                <p14:modId xmlns="" xmlns:p14="http://schemas.microsoft.com/office/powerpoint/2010/main" val="1783757127"/>
              </p:ext>
            </p:extLst>
          </p:nvPr>
        </p:nvGraphicFramePr>
        <p:xfrm>
          <a:off x="769298" y="3905990"/>
          <a:ext cx="7795792" cy="2143118"/>
        </p:xfrm>
        <a:graphic>
          <a:graphicData uri="http://schemas.openxmlformats.org/drawingml/2006/table">
            <a:tbl>
              <a:tblPr firstRow="1" bandRow="1">
                <a:tableStyleId>{D7AC3CCA-C797-4891-BE02-D94E43425B78}</a:tableStyleId>
              </a:tblPr>
              <a:tblGrid>
                <a:gridCol w="7795792"/>
              </a:tblGrid>
              <a:tr h="547341">
                <a:tc>
                  <a:txBody>
                    <a:bodyPr/>
                    <a:lstStyle/>
                    <a:p>
                      <a:pPr algn="l"/>
                      <a:r>
                        <a:rPr lang="en-ZW" sz="2000" b="1" dirty="0" smtClean="0">
                          <a:latin typeface="Arial" charset="0"/>
                          <a:ea typeface="Arial" charset="0"/>
                          <a:cs typeface="Arial" charset="0"/>
                        </a:rPr>
                        <a:t>   Serum creatinine</a:t>
                      </a:r>
                      <a:endParaRPr lang="en-US" sz="2000" b="1" dirty="0">
                        <a:latin typeface="Arial" charset="0"/>
                        <a:ea typeface="Arial" charset="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595777">
                <a:tc>
                  <a:txBody>
                    <a:bodyPr/>
                    <a:lstStyle/>
                    <a:p>
                      <a:pPr marL="285750" lvl="0" indent="-285750">
                        <a:lnSpc>
                          <a:spcPct val="120000"/>
                        </a:lnSpc>
                        <a:buFont typeface="Arial" charset="0"/>
                        <a:buChar char="•"/>
                      </a:pPr>
                      <a:r>
                        <a:rPr lang="en-US" sz="1600" dirty="0" smtClean="0">
                          <a:latin typeface="Arial" charset="0"/>
                          <a:ea typeface="Arial" charset="0"/>
                          <a:cs typeface="Arial" charset="0"/>
                        </a:rPr>
                        <a:t>Will be monitored at Month</a:t>
                      </a:r>
                      <a:r>
                        <a:rPr lang="en-US" sz="1600" baseline="0" dirty="0" smtClean="0">
                          <a:latin typeface="Arial" charset="0"/>
                          <a:ea typeface="Arial" charset="0"/>
                          <a:cs typeface="Arial" charset="0"/>
                        </a:rPr>
                        <a:t> 1 and every 6 months</a:t>
                      </a:r>
                    </a:p>
                    <a:p>
                      <a:pPr marL="285750" lvl="0" indent="-285750">
                        <a:lnSpc>
                          <a:spcPct val="120000"/>
                        </a:lnSpc>
                        <a:buFont typeface="Arial" charset="0"/>
                        <a:buChar char="•"/>
                      </a:pPr>
                      <a:r>
                        <a:rPr lang="en-US" sz="1600" baseline="0" dirty="0" smtClean="0">
                          <a:latin typeface="Arial" charset="0"/>
                          <a:ea typeface="Arial" charset="0"/>
                          <a:cs typeface="Arial" charset="0"/>
                        </a:rPr>
                        <a:t>Elevation of ≥Grade 1 (and confirmed with 2</a:t>
                      </a:r>
                      <a:r>
                        <a:rPr lang="en-US" sz="1600" baseline="30000" dirty="0" smtClean="0">
                          <a:latin typeface="Arial" charset="0"/>
                          <a:ea typeface="Arial" charset="0"/>
                          <a:cs typeface="Arial" charset="0"/>
                        </a:rPr>
                        <a:t>nd</a:t>
                      </a:r>
                      <a:r>
                        <a:rPr lang="en-US" sz="1600" baseline="0" dirty="0" smtClean="0">
                          <a:latin typeface="Arial" charset="0"/>
                          <a:ea typeface="Arial" charset="0"/>
                          <a:cs typeface="Arial" charset="0"/>
                        </a:rPr>
                        <a:t> test): Temporary hold of </a:t>
                      </a:r>
                      <a:r>
                        <a:rPr lang="en-US" sz="1600" baseline="0" dirty="0" err="1" smtClean="0">
                          <a:latin typeface="Arial" charset="0"/>
                          <a:ea typeface="Arial" charset="0"/>
                          <a:cs typeface="Arial" charset="0"/>
                        </a:rPr>
                        <a:t>PrEP</a:t>
                      </a:r>
                      <a:endParaRPr lang="en-US" sz="1600" baseline="0" dirty="0" smtClean="0">
                        <a:latin typeface="Arial" charset="0"/>
                        <a:ea typeface="Arial" charset="0"/>
                        <a:cs typeface="Arial" charset="0"/>
                      </a:endParaRPr>
                    </a:p>
                    <a:p>
                      <a:pPr marL="285750" marR="0" lvl="0" indent="-285750" algn="l" defTabSz="457200" rtl="0" eaLnBrk="1" fontAlgn="auto" latinLnBrk="0" hangingPunct="1">
                        <a:lnSpc>
                          <a:spcPct val="120000"/>
                        </a:lnSpc>
                        <a:spcBef>
                          <a:spcPts val="0"/>
                        </a:spcBef>
                        <a:spcAft>
                          <a:spcPts val="0"/>
                        </a:spcAft>
                        <a:buClrTx/>
                        <a:buSzTx/>
                        <a:buFont typeface="Arial" charset="0"/>
                        <a:buChar char="•"/>
                        <a:tabLst/>
                        <a:defRPr/>
                      </a:pPr>
                      <a:r>
                        <a:rPr lang="en-US" sz="1600" baseline="0" dirty="0" smtClean="0">
                          <a:latin typeface="Arial" charset="0"/>
                          <a:ea typeface="Arial" charset="0"/>
                          <a:cs typeface="Arial" charset="0"/>
                        </a:rPr>
                        <a:t>Elevation of ≥Grade 2 or calculated </a:t>
                      </a:r>
                      <a:r>
                        <a:rPr lang="en-US" sz="1600" baseline="0" dirty="0" err="1" smtClean="0">
                          <a:latin typeface="Arial" charset="0"/>
                          <a:ea typeface="Arial" charset="0"/>
                          <a:cs typeface="Arial" charset="0"/>
                        </a:rPr>
                        <a:t>CrCl</a:t>
                      </a:r>
                      <a:r>
                        <a:rPr lang="en-US" sz="1600" baseline="0" dirty="0" smtClean="0">
                          <a:latin typeface="Arial" charset="0"/>
                          <a:ea typeface="Arial" charset="0"/>
                          <a:cs typeface="Arial" charset="0"/>
                        </a:rPr>
                        <a:t> &lt;50 mL/min: Temporary hold of </a:t>
                      </a:r>
                      <a:r>
                        <a:rPr lang="en-US" sz="1600" baseline="0" dirty="0" err="1" smtClean="0">
                          <a:latin typeface="Arial" charset="0"/>
                          <a:ea typeface="Arial" charset="0"/>
                          <a:cs typeface="Arial" charset="0"/>
                        </a:rPr>
                        <a:t>PrEP</a:t>
                      </a:r>
                      <a:r>
                        <a:rPr lang="en-US" sz="1600" baseline="0" dirty="0" smtClean="0">
                          <a:latin typeface="Arial" charset="0"/>
                          <a:ea typeface="Arial" charset="0"/>
                          <a:cs typeface="Arial" charset="0"/>
                        </a:rPr>
                        <a:t> and 2</a:t>
                      </a:r>
                      <a:r>
                        <a:rPr lang="en-US" sz="1600" baseline="30000" dirty="0" smtClean="0">
                          <a:latin typeface="Arial" charset="0"/>
                          <a:ea typeface="Arial" charset="0"/>
                          <a:cs typeface="Arial" charset="0"/>
                        </a:rPr>
                        <a:t>nd</a:t>
                      </a:r>
                      <a:r>
                        <a:rPr lang="en-US" sz="1600" baseline="0" dirty="0" smtClean="0">
                          <a:latin typeface="Arial" charset="0"/>
                          <a:ea typeface="Arial" charset="0"/>
                          <a:cs typeface="Arial" charset="0"/>
                        </a:rPr>
                        <a:t> confirmatory test </a:t>
                      </a:r>
                    </a:p>
                    <a:p>
                      <a:pPr marL="285750" marR="0" lvl="0" indent="-285750" algn="l" defTabSz="457200" rtl="0" eaLnBrk="1" fontAlgn="auto" latinLnBrk="0" hangingPunct="1">
                        <a:lnSpc>
                          <a:spcPct val="120000"/>
                        </a:lnSpc>
                        <a:spcBef>
                          <a:spcPts val="0"/>
                        </a:spcBef>
                        <a:spcAft>
                          <a:spcPts val="0"/>
                        </a:spcAft>
                        <a:buClrTx/>
                        <a:buSzTx/>
                        <a:buFont typeface="Arial" charset="0"/>
                        <a:buChar char="•"/>
                        <a:tabLst/>
                        <a:defRPr/>
                      </a:pPr>
                      <a:r>
                        <a:rPr lang="en-US" sz="1600" baseline="0" dirty="0" smtClean="0">
                          <a:latin typeface="Arial" charset="0"/>
                          <a:ea typeface="Arial" charset="0"/>
                          <a:cs typeface="Arial" charset="0"/>
                        </a:rPr>
                        <a:t>Confirmed ≥Grade 2 or </a:t>
                      </a:r>
                      <a:r>
                        <a:rPr lang="en-US" sz="1600" baseline="0" dirty="0" err="1" smtClean="0">
                          <a:latin typeface="Arial" charset="0"/>
                          <a:ea typeface="Arial" charset="0"/>
                          <a:cs typeface="Arial" charset="0"/>
                        </a:rPr>
                        <a:t>CrCl</a:t>
                      </a:r>
                      <a:r>
                        <a:rPr lang="en-US" sz="1600" baseline="0" dirty="0" smtClean="0">
                          <a:latin typeface="Arial" charset="0"/>
                          <a:ea typeface="Arial" charset="0"/>
                          <a:cs typeface="Arial" charset="0"/>
                        </a:rPr>
                        <a:t> &lt;50 mL/min: Permanent </a:t>
                      </a:r>
                      <a:r>
                        <a:rPr lang="en-US" sz="1600" baseline="0" dirty="0" err="1" smtClean="0">
                          <a:latin typeface="Arial" charset="0"/>
                          <a:ea typeface="Arial" charset="0"/>
                          <a:cs typeface="Arial" charset="0"/>
                        </a:rPr>
                        <a:t>PrEP</a:t>
                      </a:r>
                      <a:r>
                        <a:rPr lang="en-US" sz="1600" baseline="0" dirty="0" smtClean="0">
                          <a:latin typeface="Arial" charset="0"/>
                          <a:ea typeface="Arial" charset="0"/>
                          <a:cs typeface="Arial" charset="0"/>
                        </a:rPr>
                        <a:t> discontinuation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0" name="Picture 9"/>
          <p:cNvPicPr>
            <a:picLocks noChangeAspect="1"/>
          </p:cNvPicPr>
          <p:nvPr/>
        </p:nvPicPr>
        <p:blipFill>
          <a:blip r:embed="rId5">
            <a:extLst>
              <a:ext uri="{BEBA8EAE-BF5A-486C-A8C5-ECC9F3942E4B}">
                <a14:imgProps xmlns="" xmlns:a14="http://schemas.microsoft.com/office/drawing/2010/main">
                  <a14:imgLayer r:embed="rId6">
                    <a14:imgEffect>
                      <a14:backgroundRemoval t="9816" b="92945" l="6863" r="95915"/>
                    </a14:imgEffect>
                  </a14:imgLayer>
                </a14:imgProps>
              </a:ext>
            </a:extLst>
          </a:blip>
          <a:stretch>
            <a:fillRect/>
          </a:stretch>
        </p:blipFill>
        <p:spPr>
          <a:xfrm>
            <a:off x="417384" y="1875589"/>
            <a:ext cx="817506" cy="870938"/>
          </a:xfrm>
          <a:prstGeom prst="rect">
            <a:avLst/>
          </a:prstGeom>
        </p:spPr>
      </p:pic>
      <p:pic>
        <p:nvPicPr>
          <p:cNvPr id="19" name="Picture 18"/>
          <p:cNvPicPr>
            <a:picLocks noChangeAspect="1"/>
          </p:cNvPicPr>
          <p:nvPr/>
        </p:nvPicPr>
        <p:blipFill rotWithShape="1">
          <a:blip r:embed="rId7">
            <a:extLst>
              <a:ext uri="{BEBA8EAE-BF5A-486C-A8C5-ECC9F3942E4B}">
                <a14:imgProps xmlns="" xmlns:a14="http://schemas.microsoft.com/office/drawing/2010/main">
                  <a14:imgLayer r:embed="rId8">
                    <a14:imgEffect>
                      <a14:backgroundRemoval t="12693" b="87152" l="12817" r="87606"/>
                    </a14:imgEffect>
                  </a14:imgLayer>
                </a14:imgProps>
              </a:ext>
            </a:extLst>
          </a:blip>
          <a:srcRect l="11726" t="10962" r="9555" b="10920"/>
          <a:stretch/>
        </p:blipFill>
        <p:spPr>
          <a:xfrm>
            <a:off x="393674" y="3827387"/>
            <a:ext cx="743801" cy="705392"/>
          </a:xfrm>
          <a:prstGeom prst="rect">
            <a:avLst/>
          </a:prstGeom>
        </p:spPr>
      </p:pic>
    </p:spTree>
    <p:extLst>
      <p:ext uri="{BB962C8B-B14F-4D97-AF65-F5344CB8AC3E}">
        <p14:creationId xmlns="" xmlns:p14="http://schemas.microsoft.com/office/powerpoint/2010/main" val="33381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alphaModFix amt="11000"/>
            <a:extLst>
              <a:ext uri="{BEBA8EAE-BF5A-486C-A8C5-ECC9F3942E4B}">
                <a14:imgProps xmlns="" xmlns:a14="http://schemas.microsoft.com/office/drawing/2010/main">
                  <a14:imgLayer r:embed="rId4">
                    <a14:imgEffect>
                      <a14:sharpenSoften amount="10000"/>
                    </a14:imgEffect>
                    <a14:imgEffect>
                      <a14:saturation sat="196000"/>
                    </a14:imgEffect>
                    <a14:imgEffect>
                      <a14:brightnessContrast bright="13000"/>
                    </a14:imgEffect>
                  </a14:imgLayer>
                </a14:imgProps>
              </a:ext>
            </a:extLst>
          </a:blip>
          <a:srcRect t="20175"/>
          <a:stretch/>
        </p:blipFill>
        <p:spPr>
          <a:xfrm>
            <a:off x="3067192" y="1721916"/>
            <a:ext cx="3453749" cy="4282098"/>
          </a:xfrm>
          <a:prstGeom prst="ellipse">
            <a:avLst/>
          </a:prstGeom>
          <a:solidFill>
            <a:schemeClr val="bg1">
              <a:alpha val="47000"/>
            </a:schemeClr>
          </a:solidFill>
        </p:spPr>
      </p:pic>
      <p:sp>
        <p:nvSpPr>
          <p:cNvPr id="2" name="Title 1"/>
          <p:cNvSpPr>
            <a:spLocks noGrp="1"/>
          </p:cNvSpPr>
          <p:nvPr>
            <p:ph type="title"/>
          </p:nvPr>
        </p:nvSpPr>
        <p:spPr>
          <a:xfrm>
            <a:off x="1565328" y="274638"/>
            <a:ext cx="7121471" cy="1143000"/>
          </a:xfrm>
        </p:spPr>
        <p:txBody>
          <a:bodyPr/>
          <a:lstStyle/>
          <a:p>
            <a:pPr algn="l"/>
            <a:r>
              <a:rPr lang="en-US" dirty="0" smtClean="0">
                <a:latin typeface="Arial" charset="0"/>
                <a:ea typeface="Arial" charset="0"/>
                <a:cs typeface="Arial" charset="0"/>
              </a:rPr>
              <a:t>Summary of Visits</a:t>
            </a:r>
            <a:endParaRPr lang="en-US" dirty="0">
              <a:latin typeface="Arial" charset="0"/>
              <a:ea typeface="Arial" charset="0"/>
              <a:cs typeface="Arial" charset="0"/>
            </a:endParaRPr>
          </a:p>
        </p:txBody>
      </p:sp>
      <p:pic>
        <p:nvPicPr>
          <p:cNvPr id="5" name="Picture 4"/>
          <p:cNvPicPr>
            <a:picLocks noChangeAspect="1"/>
          </p:cNvPicPr>
          <p:nvPr/>
        </p:nvPicPr>
        <p:blipFill>
          <a:blip r:embed="rId5"/>
          <a:stretch>
            <a:fillRect/>
          </a:stretch>
        </p:blipFill>
        <p:spPr>
          <a:xfrm>
            <a:off x="286761" y="86282"/>
            <a:ext cx="1118543" cy="1737311"/>
          </a:xfrm>
          <a:prstGeom prst="rect">
            <a:avLst/>
          </a:prstGeom>
        </p:spPr>
      </p:pic>
      <p:pic>
        <p:nvPicPr>
          <p:cNvPr id="8" name="Picture 7"/>
          <p:cNvPicPr>
            <a:picLocks noChangeAspect="1"/>
          </p:cNvPicPr>
          <p:nvPr/>
        </p:nvPicPr>
        <p:blipFill>
          <a:blip r:embed="rId6"/>
          <a:stretch>
            <a:fillRect/>
          </a:stretch>
        </p:blipFill>
        <p:spPr>
          <a:xfrm>
            <a:off x="7339014" y="6326549"/>
            <a:ext cx="1555074" cy="376649"/>
          </a:xfrm>
          <a:prstGeom prst="rect">
            <a:avLst/>
          </a:prstGeom>
        </p:spPr>
      </p:pic>
      <p:sp>
        <p:nvSpPr>
          <p:cNvPr id="7" name="Rectangle 6"/>
          <p:cNvSpPr/>
          <p:nvPr/>
        </p:nvSpPr>
        <p:spPr>
          <a:xfrm>
            <a:off x="155332" y="6588855"/>
            <a:ext cx="2511134" cy="184666"/>
          </a:xfrm>
          <a:prstGeom prst="rect">
            <a:avLst/>
          </a:prstGeom>
        </p:spPr>
        <p:txBody>
          <a:bodyPr wrap="square">
            <a:spAutoFit/>
          </a:bodyPr>
          <a:lstStyle/>
          <a:p>
            <a:pPr lvl="0"/>
            <a:r>
              <a:rPr lang="en-US" sz="600" dirty="0" smtClean="0">
                <a:latin typeface="Arial" charset="0"/>
                <a:ea typeface="Arial" charset="0"/>
                <a:cs typeface="Arial" charset="0"/>
              </a:rPr>
              <a:t>SAFER </a:t>
            </a:r>
            <a:r>
              <a:rPr lang="en-US" sz="600" dirty="0">
                <a:latin typeface="Arial" charset="0"/>
                <a:ea typeface="Arial" charset="0"/>
                <a:cs typeface="Arial" charset="0"/>
              </a:rPr>
              <a:t>Study Protocol version 3.1 Dated 10 October 2016.</a:t>
            </a:r>
          </a:p>
        </p:txBody>
      </p:sp>
      <p:sp>
        <p:nvSpPr>
          <p:cNvPr id="9" name="Rounded Rectangle 8"/>
          <p:cNvSpPr/>
          <p:nvPr/>
        </p:nvSpPr>
        <p:spPr>
          <a:xfrm>
            <a:off x="2666466" y="1764964"/>
            <a:ext cx="4073001" cy="448656"/>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charset="0"/>
                <a:ea typeface="Arial" charset="0"/>
                <a:cs typeface="Arial" charset="0"/>
              </a:rPr>
              <a:t>Screening &amp; enrollment</a:t>
            </a:r>
            <a:endParaRPr lang="en-US" dirty="0">
              <a:solidFill>
                <a:schemeClr val="tx1"/>
              </a:solidFill>
              <a:latin typeface="Arial" charset="0"/>
              <a:ea typeface="Arial" charset="0"/>
              <a:cs typeface="Arial" charset="0"/>
            </a:endParaRPr>
          </a:p>
        </p:txBody>
      </p:sp>
      <p:sp>
        <p:nvSpPr>
          <p:cNvPr id="10" name="Rounded Rectangle 9"/>
          <p:cNvSpPr/>
          <p:nvPr/>
        </p:nvSpPr>
        <p:spPr>
          <a:xfrm>
            <a:off x="2666466" y="2493554"/>
            <a:ext cx="4073001" cy="448656"/>
          </a:xfrm>
          <a:prstGeom prst="round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charset="0"/>
                <a:ea typeface="Arial" charset="0"/>
                <a:cs typeface="Arial" charset="0"/>
              </a:rPr>
              <a:t>Run-in period </a:t>
            </a:r>
          </a:p>
          <a:p>
            <a:pPr algn="ctr"/>
            <a:r>
              <a:rPr lang="en-US" sz="1200" dirty="0" smtClean="0">
                <a:solidFill>
                  <a:schemeClr val="tx1"/>
                </a:solidFill>
                <a:latin typeface="Arial" charset="0"/>
                <a:ea typeface="Arial" charset="0"/>
                <a:cs typeface="Arial" charset="0"/>
              </a:rPr>
              <a:t>(2 months)</a:t>
            </a:r>
            <a:endParaRPr lang="en-US" sz="1200" dirty="0">
              <a:solidFill>
                <a:schemeClr val="tx1"/>
              </a:solidFill>
              <a:latin typeface="Arial" charset="0"/>
              <a:ea typeface="Arial" charset="0"/>
              <a:cs typeface="Arial" charset="0"/>
            </a:endParaRPr>
          </a:p>
        </p:txBody>
      </p:sp>
      <p:sp>
        <p:nvSpPr>
          <p:cNvPr id="11" name="Rounded Rectangle 10"/>
          <p:cNvSpPr/>
          <p:nvPr/>
        </p:nvSpPr>
        <p:spPr>
          <a:xfrm>
            <a:off x="2666466" y="3226371"/>
            <a:ext cx="4073001" cy="448656"/>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charset="0"/>
                <a:ea typeface="Arial" charset="0"/>
                <a:cs typeface="Arial" charset="0"/>
              </a:rPr>
              <a:t>Use of safer strategies </a:t>
            </a:r>
          </a:p>
          <a:p>
            <a:pPr algn="ctr"/>
            <a:r>
              <a:rPr lang="en-US" sz="1200" dirty="0" smtClean="0">
                <a:solidFill>
                  <a:schemeClr val="tx1"/>
                </a:solidFill>
                <a:latin typeface="Arial" charset="0"/>
                <a:ea typeface="Arial" charset="0"/>
                <a:cs typeface="Arial" charset="0"/>
              </a:rPr>
              <a:t>(up to 12 months)</a:t>
            </a:r>
            <a:endParaRPr lang="en-US" sz="1200" dirty="0">
              <a:solidFill>
                <a:schemeClr val="tx1"/>
              </a:solidFill>
              <a:latin typeface="Arial" charset="0"/>
              <a:ea typeface="Arial" charset="0"/>
              <a:cs typeface="Arial" charset="0"/>
            </a:endParaRPr>
          </a:p>
        </p:txBody>
      </p:sp>
      <p:sp>
        <p:nvSpPr>
          <p:cNvPr id="13" name="Rounded Rectangle 12"/>
          <p:cNvSpPr/>
          <p:nvPr/>
        </p:nvSpPr>
        <p:spPr>
          <a:xfrm>
            <a:off x="924879" y="4017409"/>
            <a:ext cx="3276538" cy="448656"/>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charset="0"/>
                <a:ea typeface="Arial" charset="0"/>
                <a:cs typeface="Arial" charset="0"/>
              </a:rPr>
              <a:t>Couples who conceive</a:t>
            </a:r>
            <a:endParaRPr lang="en-US" sz="1200" dirty="0">
              <a:solidFill>
                <a:schemeClr val="tx1"/>
              </a:solidFill>
              <a:latin typeface="Arial" charset="0"/>
              <a:ea typeface="Arial" charset="0"/>
              <a:cs typeface="Arial" charset="0"/>
            </a:endParaRPr>
          </a:p>
        </p:txBody>
      </p:sp>
      <p:sp>
        <p:nvSpPr>
          <p:cNvPr id="14" name="Rounded Rectangle 13"/>
          <p:cNvSpPr/>
          <p:nvPr/>
        </p:nvSpPr>
        <p:spPr>
          <a:xfrm>
            <a:off x="5046052" y="4014509"/>
            <a:ext cx="3276538" cy="448656"/>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charset="0"/>
                <a:ea typeface="Arial" charset="0"/>
                <a:cs typeface="Arial" charset="0"/>
              </a:rPr>
              <a:t>Couples who do not conceive</a:t>
            </a:r>
          </a:p>
        </p:txBody>
      </p:sp>
      <p:sp>
        <p:nvSpPr>
          <p:cNvPr id="15" name="Rounded Rectangle 14"/>
          <p:cNvSpPr/>
          <p:nvPr/>
        </p:nvSpPr>
        <p:spPr>
          <a:xfrm>
            <a:off x="5046052" y="4752926"/>
            <a:ext cx="3276538" cy="448656"/>
          </a:xfrm>
          <a:prstGeom prst="round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charset="0"/>
                <a:ea typeface="Arial" charset="0"/>
                <a:cs typeface="Arial" charset="0"/>
              </a:rPr>
              <a:t>Infertility evaluation </a:t>
            </a:r>
          </a:p>
        </p:txBody>
      </p:sp>
      <p:sp>
        <p:nvSpPr>
          <p:cNvPr id="16" name="Rounded Rectangle 15"/>
          <p:cNvSpPr/>
          <p:nvPr/>
        </p:nvSpPr>
        <p:spPr>
          <a:xfrm>
            <a:off x="924879" y="4752926"/>
            <a:ext cx="3276540" cy="448656"/>
          </a:xfrm>
          <a:prstGeom prst="round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charset="0"/>
                <a:ea typeface="Arial" charset="0"/>
                <a:cs typeface="Arial" charset="0"/>
              </a:rPr>
              <a:t>Pregnancy</a:t>
            </a:r>
          </a:p>
          <a:p>
            <a:pPr algn="ctr"/>
            <a:r>
              <a:rPr lang="en-US" sz="1200" dirty="0" smtClean="0">
                <a:solidFill>
                  <a:schemeClr val="tx1"/>
                </a:solidFill>
                <a:latin typeface="Arial" charset="0"/>
                <a:ea typeface="Arial" charset="0"/>
                <a:cs typeface="Arial" charset="0"/>
              </a:rPr>
              <a:t>(9 months)</a:t>
            </a:r>
            <a:endParaRPr lang="en-US" sz="1200" dirty="0">
              <a:solidFill>
                <a:schemeClr val="tx1"/>
              </a:solidFill>
              <a:latin typeface="Arial" charset="0"/>
              <a:ea typeface="Arial" charset="0"/>
              <a:cs typeface="Arial" charset="0"/>
            </a:endParaRPr>
          </a:p>
        </p:txBody>
      </p:sp>
      <p:sp>
        <p:nvSpPr>
          <p:cNvPr id="17" name="Rounded Rectangle 16"/>
          <p:cNvSpPr/>
          <p:nvPr/>
        </p:nvSpPr>
        <p:spPr>
          <a:xfrm>
            <a:off x="924880" y="5494142"/>
            <a:ext cx="3276538" cy="448656"/>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charset="0"/>
                <a:ea typeface="Arial" charset="0"/>
                <a:cs typeface="Arial" charset="0"/>
              </a:rPr>
              <a:t>Post-partum follow-up</a:t>
            </a:r>
          </a:p>
          <a:p>
            <a:pPr algn="ctr"/>
            <a:r>
              <a:rPr lang="en-US" sz="1200" dirty="0" smtClean="0">
                <a:solidFill>
                  <a:schemeClr val="tx1"/>
                </a:solidFill>
                <a:latin typeface="Arial" charset="0"/>
                <a:ea typeface="Arial" charset="0"/>
                <a:cs typeface="Arial" charset="0"/>
              </a:rPr>
              <a:t>(3 months)</a:t>
            </a:r>
            <a:endParaRPr lang="en-US" sz="1200" dirty="0">
              <a:solidFill>
                <a:schemeClr val="tx1"/>
              </a:solidFill>
              <a:latin typeface="Arial" charset="0"/>
              <a:ea typeface="Arial" charset="0"/>
              <a:cs typeface="Arial" charset="0"/>
            </a:endParaRPr>
          </a:p>
        </p:txBody>
      </p:sp>
      <p:cxnSp>
        <p:nvCxnSpPr>
          <p:cNvPr id="18" name="Straight Arrow Connector 17"/>
          <p:cNvCxnSpPr/>
          <p:nvPr/>
        </p:nvCxnSpPr>
        <p:spPr>
          <a:xfrm>
            <a:off x="4617932" y="2213620"/>
            <a:ext cx="0" cy="28686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617932" y="2950589"/>
            <a:ext cx="0" cy="28686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229719" y="3678852"/>
            <a:ext cx="6946" cy="33545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6089629" y="3679054"/>
            <a:ext cx="3401" cy="33545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236665" y="4466065"/>
            <a:ext cx="0" cy="28686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236665" y="5207281"/>
            <a:ext cx="0" cy="28686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089629" y="4466065"/>
            <a:ext cx="0" cy="28686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1727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304" y="274638"/>
            <a:ext cx="7281495" cy="1143000"/>
          </a:xfrm>
        </p:spPr>
        <p:txBody>
          <a:bodyPr/>
          <a:lstStyle/>
          <a:p>
            <a:pPr algn="l"/>
            <a:r>
              <a:rPr lang="en-US" dirty="0" smtClean="0">
                <a:latin typeface="Arial" charset="0"/>
                <a:ea typeface="Arial" charset="0"/>
                <a:cs typeface="Arial" charset="0"/>
              </a:rPr>
              <a:t>Funding and support</a:t>
            </a:r>
            <a:endParaRPr lang="en-US" dirty="0">
              <a:latin typeface="Arial" charset="0"/>
              <a:ea typeface="Arial" charset="0"/>
              <a:cs typeface="Arial" charset="0"/>
            </a:endParaRPr>
          </a:p>
        </p:txBody>
      </p:sp>
      <p:pic>
        <p:nvPicPr>
          <p:cNvPr id="6" name="Picture 5"/>
          <p:cNvPicPr>
            <a:picLocks noChangeAspect="1"/>
          </p:cNvPicPr>
          <p:nvPr/>
        </p:nvPicPr>
        <p:blipFill>
          <a:blip r:embed="rId3"/>
          <a:stretch>
            <a:fillRect/>
          </a:stretch>
        </p:blipFill>
        <p:spPr>
          <a:xfrm>
            <a:off x="286761" y="86282"/>
            <a:ext cx="1118543" cy="1737311"/>
          </a:xfrm>
          <a:prstGeom prst="rect">
            <a:avLst/>
          </a:prstGeom>
        </p:spPr>
      </p:pic>
      <p:pic>
        <p:nvPicPr>
          <p:cNvPr id="7" name="Picture 6"/>
          <p:cNvPicPr>
            <a:picLocks noChangeAspect="1"/>
          </p:cNvPicPr>
          <p:nvPr/>
        </p:nvPicPr>
        <p:blipFill>
          <a:blip r:embed="rId4"/>
          <a:stretch>
            <a:fillRect/>
          </a:stretch>
        </p:blipFill>
        <p:spPr>
          <a:xfrm>
            <a:off x="7339014" y="6326549"/>
            <a:ext cx="1555074" cy="376649"/>
          </a:xfrm>
          <a:prstGeom prst="rect">
            <a:avLst/>
          </a:prstGeom>
        </p:spPr>
      </p:pic>
      <p:pic>
        <p:nvPicPr>
          <p:cNvPr id="4" name="Picture 3"/>
          <p:cNvPicPr>
            <a:picLocks noChangeAspect="1"/>
          </p:cNvPicPr>
          <p:nvPr/>
        </p:nvPicPr>
        <p:blipFill>
          <a:blip r:embed="rId5"/>
          <a:stretch>
            <a:fillRect/>
          </a:stretch>
        </p:blipFill>
        <p:spPr>
          <a:xfrm>
            <a:off x="5327404" y="4780769"/>
            <a:ext cx="2319981" cy="650682"/>
          </a:xfrm>
          <a:prstGeom prst="rect">
            <a:avLst/>
          </a:prstGeom>
        </p:spPr>
      </p:pic>
      <p:pic>
        <p:nvPicPr>
          <p:cNvPr id="5" name="Picture 4"/>
          <p:cNvPicPr>
            <a:picLocks noChangeAspect="1"/>
          </p:cNvPicPr>
          <p:nvPr/>
        </p:nvPicPr>
        <p:blipFill>
          <a:blip r:embed="rId6"/>
          <a:stretch>
            <a:fillRect/>
          </a:stretch>
        </p:blipFill>
        <p:spPr>
          <a:xfrm>
            <a:off x="934133" y="4653942"/>
            <a:ext cx="3733748" cy="904337"/>
          </a:xfrm>
          <a:prstGeom prst="rect">
            <a:avLst/>
          </a:prstGeom>
        </p:spPr>
      </p:pic>
      <p:pic>
        <p:nvPicPr>
          <p:cNvPr id="9" name="Picture 8"/>
          <p:cNvPicPr>
            <a:picLocks noChangeAspect="1"/>
          </p:cNvPicPr>
          <p:nvPr/>
        </p:nvPicPr>
        <p:blipFill>
          <a:blip r:embed="rId7"/>
          <a:stretch>
            <a:fillRect/>
          </a:stretch>
        </p:blipFill>
        <p:spPr>
          <a:xfrm>
            <a:off x="4667881" y="2091909"/>
            <a:ext cx="2674068" cy="1952171"/>
          </a:xfrm>
          <a:prstGeom prst="rect">
            <a:avLst/>
          </a:prstGeom>
        </p:spPr>
      </p:pic>
      <p:pic>
        <p:nvPicPr>
          <p:cNvPr id="10" name="Picture 9"/>
          <p:cNvPicPr>
            <a:picLocks noChangeAspect="1"/>
          </p:cNvPicPr>
          <p:nvPr/>
        </p:nvPicPr>
        <p:blipFill>
          <a:blip r:embed="rId8"/>
          <a:stretch>
            <a:fillRect/>
          </a:stretch>
        </p:blipFill>
        <p:spPr>
          <a:xfrm>
            <a:off x="1405304" y="1963057"/>
            <a:ext cx="2357177" cy="2081023"/>
          </a:xfrm>
          <a:prstGeom prst="rect">
            <a:avLst/>
          </a:prstGeom>
        </p:spPr>
      </p:pic>
    </p:spTree>
    <p:extLst>
      <p:ext uri="{BB962C8B-B14F-4D97-AF65-F5344CB8AC3E}">
        <p14:creationId xmlns="" xmlns:p14="http://schemas.microsoft.com/office/powerpoint/2010/main" val="1821556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2905</TotalTime>
  <Words>1612</Words>
  <Application>Microsoft Macintosh PowerPoint</Application>
  <PresentationFormat>On-screen Show (4:3)</PresentationFormat>
  <Paragraphs>230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SAFER STUDY  The Impact, Feasibility, Acceptability  and Cost-Effectiveness of  Safer Conception Strategies  for HIV-Discordant Couples  in Zimbabwe  </vt:lpstr>
      <vt:lpstr>HIV discordance: a significant driver of new infections</vt:lpstr>
      <vt:lpstr>Safer conception strategies </vt:lpstr>
      <vt:lpstr>Slide 4</vt:lpstr>
      <vt:lpstr>Observational pilot study</vt:lpstr>
      <vt:lpstr>Study population</vt:lpstr>
      <vt:lpstr>Adverse events </vt:lpstr>
      <vt:lpstr>Summary of Visits</vt:lpstr>
      <vt:lpstr>Funding and support</vt:lpstr>
      <vt:lpstr>Thank you… questions? </vt:lpstr>
    </vt:vector>
  </TitlesOfParts>
  <Company>UCSF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Brown</dc:creator>
  <cp:lastModifiedBy>Dr B Mateveke</cp:lastModifiedBy>
  <cp:revision>160</cp:revision>
  <dcterms:created xsi:type="dcterms:W3CDTF">2016-02-04T00:56:37Z</dcterms:created>
  <dcterms:modified xsi:type="dcterms:W3CDTF">2017-05-05T05:32:32Z</dcterms:modified>
</cp:coreProperties>
</file>