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506" r:id="rId2"/>
    <p:sldId id="607" r:id="rId3"/>
    <p:sldId id="618" r:id="rId4"/>
    <p:sldId id="634" r:id="rId5"/>
    <p:sldId id="627" r:id="rId6"/>
    <p:sldId id="609" r:id="rId7"/>
    <p:sldId id="641" r:id="rId8"/>
    <p:sldId id="645" r:id="rId9"/>
    <p:sldId id="642" r:id="rId10"/>
    <p:sldId id="643" r:id="rId11"/>
    <p:sldId id="644" r:id="rId12"/>
    <p:sldId id="543" r:id="rId13"/>
    <p:sldId id="616" r:id="rId14"/>
    <p:sldId id="638" r:id="rId15"/>
    <p:sldId id="639" r:id="rId16"/>
    <p:sldId id="640" r:id="rId17"/>
    <p:sldId id="614" r:id="rId18"/>
    <p:sldId id="624" r:id="rId19"/>
    <p:sldId id="615" r:id="rId20"/>
    <p:sldId id="647" r:id="rId21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orient="horz" pos="3493">
          <p15:clr>
            <a:srgbClr val="A4A3A4"/>
          </p15:clr>
        </p15:guide>
        <p15:guide id="3" orient="horz" pos="817">
          <p15:clr>
            <a:srgbClr val="A4A3A4"/>
          </p15:clr>
        </p15:guide>
        <p15:guide id="4" pos="22">
          <p15:clr>
            <a:srgbClr val="A4A3A4"/>
          </p15:clr>
        </p15:guide>
        <p15:guide id="5" pos="657">
          <p15:clr>
            <a:srgbClr val="A4A3A4"/>
          </p15:clr>
        </p15:guide>
        <p15:guide id="6" pos="539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Hakim" initials="JH" lastIdx="8" clrIdx="0"/>
  <p:cmAuthor id="1" name="Sarah Walker" initials="ASW" lastIdx="5" clrIdx="1"/>
  <p:cmAuthor id="2" name="Diana Gibb" initials="DG" lastIdx="6" clrIdx="2"/>
  <p:cmAuthor id="3" name="Sarah Pett" initials="SP" lastIdx="2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9900"/>
    <a:srgbClr val="FF6600"/>
    <a:srgbClr val="008000"/>
    <a:srgbClr val="006600"/>
    <a:srgbClr val="46B22C"/>
    <a:srgbClr val="99FF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59" autoAdjust="0"/>
    <p:restoredTop sz="89913" autoAdjust="0"/>
  </p:normalViewPr>
  <p:slideViewPr>
    <p:cSldViewPr showGuides="1">
      <p:cViewPr varScale="1">
        <p:scale>
          <a:sx n="74" d="100"/>
          <a:sy n="74" d="100"/>
        </p:scale>
        <p:origin x="1386" y="54"/>
      </p:cViewPr>
      <p:guideLst>
        <p:guide orient="horz"/>
        <p:guide orient="horz" pos="3493"/>
        <p:guide orient="horz" pos="817"/>
        <p:guide pos="22"/>
        <p:guide pos="657"/>
        <p:guide pos="53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-798" y="45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Enhanced Px</c:v>
                </c:pt>
              </c:strCache>
            </c:strRef>
          </c:tx>
          <c:spPr>
            <a:solidFill>
              <a:srgbClr val="009900"/>
            </a:solidFill>
          </c:spPr>
          <c:invertIfNegative val="0"/>
          <c:dLbls>
            <c:dLbl>
              <c:idx val="1"/>
              <c:layout/>
              <c:spPr/>
              <c:txPr>
                <a:bodyPr/>
                <a:lstStyle/>
                <a:p>
                  <a:pPr>
                    <a:defRPr sz="1600">
                      <a:solidFill>
                        <a:srgbClr val="008000"/>
                      </a:solidFill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Tuberculosis</c:v>
                </c:pt>
                <c:pt idx="1">
                  <c:v>Cryptococcus</c:v>
                </c:pt>
                <c:pt idx="2">
                  <c:v>Bacterial infection</c:v>
                </c:pt>
                <c:pt idx="3">
                  <c:v>Other</c:v>
                </c:pt>
                <c:pt idx="4">
                  <c:v>Unknown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2.3199999999999995E-2</c:v>
                </c:pt>
                <c:pt idx="1">
                  <c:v>4.400000000000002E-3</c:v>
                </c:pt>
                <c:pt idx="2">
                  <c:v>1.9900000000000008E-2</c:v>
                </c:pt>
                <c:pt idx="3">
                  <c:v>2.3199999999999995E-2</c:v>
                </c:pt>
                <c:pt idx="4">
                  <c:v>3.7500000000000006E-2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Standard Px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Tuberculosis</c:v>
                </c:pt>
                <c:pt idx="1">
                  <c:v>Cryptococcus</c:v>
                </c:pt>
                <c:pt idx="2">
                  <c:v>Bacterial infection</c:v>
                </c:pt>
                <c:pt idx="3">
                  <c:v>Other</c:v>
                </c:pt>
                <c:pt idx="4">
                  <c:v>Unknown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2.4500000000000001E-2</c:v>
                </c:pt>
                <c:pt idx="1">
                  <c:v>1.4500000000000004E-2</c:v>
                </c:pt>
                <c:pt idx="2">
                  <c:v>1.6700000000000007E-2</c:v>
                </c:pt>
                <c:pt idx="3">
                  <c:v>2.5600000000000008E-2</c:v>
                </c:pt>
                <c:pt idx="4">
                  <c:v>6.0100000000000015E-2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8817992"/>
        <c:axId val="498816424"/>
      </c:barChart>
      <c:catAx>
        <c:axId val="4988179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98816424"/>
        <c:crosses val="autoZero"/>
        <c:auto val="1"/>
        <c:lblAlgn val="ctr"/>
        <c:lblOffset val="100"/>
        <c:noMultiLvlLbl val="0"/>
      </c:catAx>
      <c:valAx>
        <c:axId val="4988164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Main cause of death</a:t>
                </a:r>
                <a:endParaRPr lang="en-GB" dirty="0"/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crossAx val="49881799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AD1BE86-ADE9-404C-B45A-91E9CC0918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5549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EF612E6E-030A-477D-8AC5-C2C0F0498B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197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90500" indent="-190500" algn="l" rtl="0" eaLnBrk="0" fontAlgn="base" hangingPunct="0">
      <a:spcBef>
        <a:spcPct val="30000"/>
      </a:spcBef>
      <a:spcAft>
        <a:spcPct val="0"/>
      </a:spcAft>
      <a:buChar char="•"/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571500" indent="-19050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fld id="{CBD1C9DC-02B0-4F16-9605-8890C2A59CE4}" type="slidenum">
              <a:rPr lang="en-GB" altLang="en-US" b="0" smtClean="0"/>
              <a:pPr/>
              <a:t>20</a:t>
            </a:fld>
            <a:endParaRPr lang="en-GB" altLang="en-US" b="0" smtClean="0"/>
          </a:p>
        </p:txBody>
      </p:sp>
    </p:spTree>
    <p:extLst>
      <p:ext uri="{BB962C8B-B14F-4D97-AF65-F5344CB8AC3E}">
        <p14:creationId xmlns:p14="http://schemas.microsoft.com/office/powerpoint/2010/main" val="15989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09600" y="1295400"/>
            <a:ext cx="7924800" cy="2209800"/>
          </a:xfrm>
          <a:effectLst>
            <a:outerShdw dist="17961" dir="2700000" algn="ctr" rotWithShape="0">
              <a:schemeClr val="hlink"/>
            </a:outerShdw>
          </a:effectLst>
        </p:spPr>
        <p:txBody>
          <a:bodyPr/>
          <a:lstStyle>
            <a:lvl1pPr>
              <a:defRPr sz="3400" b="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038600"/>
            <a:ext cx="7924800" cy="2057400"/>
          </a:xfrm>
          <a:effectLst>
            <a:outerShdw dist="17961" dir="2700000" algn="ctr" rotWithShape="0">
              <a:schemeClr val="bg1"/>
            </a:outerShdw>
          </a:effectLst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hlink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4447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88899-B1FA-4BCE-9E5D-E22789B4CD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543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5900" y="228600"/>
            <a:ext cx="19685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8813" y="228600"/>
            <a:ext cx="5754687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C0D6A-B589-4B4A-869B-64BA3A894F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811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28600"/>
            <a:ext cx="7391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58813" y="1295400"/>
            <a:ext cx="7875587" cy="50292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4261B-9F4E-4089-8894-DDFE284488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4525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F608-1FE3-4637-9039-B0BB71FFBA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542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8BDAD-54EF-4203-9A4D-CA11C025C2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622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813" y="1295400"/>
            <a:ext cx="3860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295400"/>
            <a:ext cx="3862387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ED61D-F26C-4947-B711-3E97CDCC5F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1615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7A7BF-9562-462A-9ECC-9A61E4DC05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2858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6E0CF-EDFE-418E-A335-DA1C41BB48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8230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04729-C084-4B54-A5BA-2881348A2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65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F129E-F31C-4D5B-975A-97722D46FC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964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5A692-1673-4A50-9DF3-13B211798C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4657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228600"/>
            <a:ext cx="7391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8813" y="1295400"/>
            <a:ext cx="7875587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00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chemeClr val="hlink"/>
                </a:solidFill>
              </a:defRPr>
            </a:lvl1pPr>
          </a:lstStyle>
          <a:p>
            <a:pPr>
              <a:defRPr/>
            </a:pPr>
            <a:fld id="{8B04931B-66E3-441B-B781-5C27BEBD33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79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36" r="11693" b="34958"/>
          <a:stretch>
            <a:fillRect/>
          </a:stretch>
        </p:blipFill>
        <p:spPr bwMode="auto">
          <a:xfrm>
            <a:off x="60325" y="47625"/>
            <a:ext cx="9112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80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36" r="11693" b="34958"/>
          <a:stretch>
            <a:fillRect/>
          </a:stretch>
        </p:blipFill>
        <p:spPr bwMode="auto">
          <a:xfrm>
            <a:off x="8197850" y="47625"/>
            <a:ext cx="9112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81"/>
          <p:cNvSpPr>
            <a:spLocks noChangeArrowheads="1"/>
          </p:cNvSpPr>
          <p:nvPr userDrawn="1"/>
        </p:nvSpPr>
        <p:spPr bwMode="auto">
          <a:xfrm>
            <a:off x="61913" y="1049338"/>
            <a:ext cx="9047162" cy="76200"/>
          </a:xfrm>
          <a:prstGeom prst="rect">
            <a:avLst/>
          </a:prstGeom>
          <a:gradFill rotWithShape="0">
            <a:gsLst>
              <a:gs pos="0">
                <a:srgbClr val="46B22C"/>
              </a:gs>
              <a:gs pos="50000">
                <a:srgbClr val="FF9900"/>
              </a:gs>
              <a:gs pos="100000">
                <a:srgbClr val="46B22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>
              <a:defRPr/>
            </a:pP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091" r:id="rId2"/>
    <p:sldLayoutId id="2147484092" r:id="rId3"/>
    <p:sldLayoutId id="2147484093" r:id="rId4"/>
    <p:sldLayoutId id="2147484094" r:id="rId5"/>
    <p:sldLayoutId id="2147484095" r:id="rId6"/>
    <p:sldLayoutId id="2147484096" r:id="rId7"/>
    <p:sldLayoutId id="2147484097" r:id="rId8"/>
    <p:sldLayoutId id="2147484098" r:id="rId9"/>
    <p:sldLayoutId id="2147484099" r:id="rId10"/>
    <p:sldLayoutId id="2147484100" r:id="rId11"/>
    <p:sldLayoutId id="2147484101" r:id="rId12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rebuchet MS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rebuchet MS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rebuchet MS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rebuchet MS" pitchFamily="34" charset="0"/>
        </a:defRPr>
      </a:lvl5pPr>
      <a:lvl6pPr marL="457200"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rebuchet MS" pitchFamily="34" charset="0"/>
        </a:defRPr>
      </a:lvl6pPr>
      <a:lvl7pPr marL="914400"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rebuchet MS" pitchFamily="34" charset="0"/>
        </a:defRPr>
      </a:lvl7pPr>
      <a:lvl8pPr marL="1371600"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rebuchet MS" pitchFamily="34" charset="0"/>
        </a:defRPr>
      </a:lvl8pPr>
      <a:lvl9pPr marL="1828800"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rebuchet MS" pitchFamily="34" charset="0"/>
        </a:defRPr>
      </a:lvl9pPr>
    </p:titleStyle>
    <p:bodyStyle>
      <a:lvl1pPr marL="287338" indent="-287338" algn="l" rtl="0" eaLnBrk="0" fontAlgn="base" hangingPunct="0">
        <a:spcBef>
          <a:spcPct val="4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57238" indent="-279400" algn="l" rtl="0" eaLnBrk="0" fontAlgn="base" hangingPunct="0">
        <a:spcBef>
          <a:spcPct val="4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239838" indent="-292100" algn="l" rtl="0" eaLnBrk="0" fontAlgn="base" hangingPunct="0">
        <a:spcBef>
          <a:spcPct val="4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704975" indent="-274638" algn="l" rtl="0" eaLnBrk="0" fontAlgn="base" hangingPunct="0">
        <a:spcBef>
          <a:spcPct val="4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92338" indent="-296863" algn="l" rtl="0" eaLnBrk="0" fontAlgn="base" hangingPunct="0">
        <a:spcBef>
          <a:spcPct val="4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49538" indent="-296863" algn="l" rtl="0" eaLnBrk="0" fontAlgn="base" hangingPunct="0">
        <a:spcBef>
          <a:spcPct val="4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06738" indent="-296863" algn="l" rtl="0" eaLnBrk="0" fontAlgn="base" hangingPunct="0">
        <a:spcBef>
          <a:spcPct val="4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63938" indent="-296863" algn="l" rtl="0" eaLnBrk="0" fontAlgn="base" hangingPunct="0">
        <a:spcBef>
          <a:spcPct val="4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21138" indent="-296863" algn="l" rtl="0" eaLnBrk="0" fontAlgn="base" hangingPunct="0">
        <a:spcBef>
          <a:spcPct val="4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oleObject" Target="../embeddings/Microsoft_Excel_97-2003_Worksheet1.xls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205038"/>
            <a:ext cx="7924800" cy="2305050"/>
          </a:xfrm>
        </p:spPr>
        <p:txBody>
          <a:bodyPr/>
          <a:lstStyle/>
          <a:p>
            <a:r>
              <a:rPr lang="en-GB" altLang="en-US" sz="2800" b="1" smtClean="0">
                <a:solidFill>
                  <a:schemeClr val="tx1"/>
                </a:solidFill>
              </a:rPr>
              <a:t>Enhanced infection prophylaxis reduces mortality in severely immunosuppressed HIV-infected adults and older children initiating antiretroviral therapy in Kenya, Malawi, Uganda and Zimbabwe: the REALITY trial</a:t>
            </a:r>
            <a:endParaRPr lang="en-GB" altLang="en-US" sz="2800" smtClean="0">
              <a:solidFill>
                <a:schemeClr val="tx1"/>
              </a:solidFill>
            </a:endParaRPr>
          </a:p>
        </p:txBody>
      </p:sp>
      <p:pic>
        <p:nvPicPr>
          <p:cNvPr id="307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6250"/>
            <a:ext cx="43942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1"/>
          <p:cNvSpPr>
            <a:spLocks noChangeArrowheads="1"/>
          </p:cNvSpPr>
          <p:nvPr/>
        </p:nvSpPr>
        <p:spPr bwMode="auto">
          <a:xfrm>
            <a:off x="179388" y="188913"/>
            <a:ext cx="8785225" cy="6480175"/>
          </a:xfrm>
          <a:prstGeom prst="rect">
            <a:avLst/>
          </a:prstGeom>
          <a:noFill/>
          <a:ln w="25400" algn="ctr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/>
            <a:endParaRPr lang="en-GB" altLang="en-US"/>
          </a:p>
        </p:txBody>
      </p:sp>
      <p:sp>
        <p:nvSpPr>
          <p:cNvPr id="3077" name="Rectangle 2"/>
          <p:cNvSpPr>
            <a:spLocks noChangeArrowheads="1"/>
          </p:cNvSpPr>
          <p:nvPr/>
        </p:nvSpPr>
        <p:spPr bwMode="auto">
          <a:xfrm>
            <a:off x="323850" y="333375"/>
            <a:ext cx="8496300" cy="6191250"/>
          </a:xfrm>
          <a:prstGeom prst="rect">
            <a:avLst/>
          </a:prstGeom>
          <a:noFill/>
          <a:ln w="25400" algn="ctr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/>
            <a:endParaRPr lang="en-GB" alt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188" y="4652963"/>
            <a:ext cx="7924800" cy="23050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40000"/>
              </a:spcBef>
              <a:spcAft>
                <a:spcPct val="0"/>
              </a:spcAft>
              <a:buFontTx/>
              <a:buNone/>
              <a:defRPr sz="26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757238" indent="-279400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239838" indent="-292100" algn="l" rtl="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</a:defRPr>
            </a:lvl3pPr>
            <a:lvl4pPr marL="1704975" indent="-274638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192338" indent="-2968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649538" indent="-2968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3106738" indent="-2968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563938" indent="-2968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4021138" indent="-2968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Dr G Musoro</a:t>
            </a:r>
            <a:br>
              <a:rPr lang="en-GB" sz="2000" dirty="0" smtClean="0">
                <a:solidFill>
                  <a:schemeClr val="tx1"/>
                </a:solidFill>
              </a:rPr>
            </a:br>
            <a:r>
              <a:rPr lang="en-GB" sz="2000" dirty="0" smtClean="0">
                <a:solidFill>
                  <a:schemeClr val="tx1"/>
                </a:solidFill>
              </a:rPr>
              <a:t>and</a:t>
            </a:r>
            <a:r>
              <a:rPr lang="en-GB" sz="2000" b="0" kern="0" dirty="0" smtClean="0">
                <a:solidFill>
                  <a:schemeClr val="tx1"/>
                </a:solidFill>
              </a:rPr>
              <a:t> the REALITY trial team</a:t>
            </a:r>
            <a:endParaRPr lang="en-GB" sz="2000" b="0" kern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Baseline characteristics</a:t>
            </a:r>
            <a:br>
              <a:rPr lang="en-GB" altLang="en-US" smtClean="0"/>
            </a:br>
            <a:r>
              <a:rPr lang="en-GB" altLang="en-US" sz="2800" b="0" i="1" smtClean="0"/>
              <a:t>n (%) or median (IQR)</a:t>
            </a:r>
            <a:endParaRPr lang="en-GB" altLang="en-US" b="0" i="1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474036"/>
              </p:ext>
            </p:extLst>
          </p:nvPr>
        </p:nvGraphicFramePr>
        <p:xfrm>
          <a:off x="395288" y="1295400"/>
          <a:ext cx="8497886" cy="5059978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816984"/>
                <a:gridCol w="2376458"/>
                <a:gridCol w="2304444"/>
              </a:tblGrid>
              <a:tr h="701085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Characteristic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Enhanced </a:t>
                      </a:r>
                      <a:r>
                        <a:rPr lang="en-GB" sz="2000" dirty="0" err="1" smtClean="0">
                          <a:solidFill>
                            <a:srgbClr val="008000"/>
                          </a:solidFill>
                        </a:rPr>
                        <a:t>Px</a:t>
                      </a:r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br>
                        <a:rPr lang="en-GB" sz="2000" dirty="0" smtClean="0">
                          <a:solidFill>
                            <a:srgbClr val="008000"/>
                          </a:solidFill>
                        </a:rPr>
                      </a:br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(N=906)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9900"/>
                          </a:solidFill>
                        </a:rPr>
                        <a:t>Standard </a:t>
                      </a:r>
                      <a:r>
                        <a:rPr lang="en-GB" sz="2000" dirty="0" err="1" smtClean="0">
                          <a:solidFill>
                            <a:srgbClr val="FF9900"/>
                          </a:solidFill>
                        </a:rPr>
                        <a:t>Px</a:t>
                      </a:r>
                      <a:r>
                        <a:rPr lang="en-GB" sz="2000" dirty="0" smtClean="0">
                          <a:solidFill>
                            <a:srgbClr val="FF9900"/>
                          </a:solidFill>
                        </a:rPr>
                        <a:t/>
                      </a:r>
                      <a:br>
                        <a:rPr lang="en-GB" sz="2000" dirty="0" smtClean="0">
                          <a:solidFill>
                            <a:srgbClr val="FF9900"/>
                          </a:solidFill>
                        </a:rPr>
                      </a:br>
                      <a:r>
                        <a:rPr lang="en-GB" sz="2000" dirty="0" smtClean="0">
                          <a:solidFill>
                            <a:srgbClr val="FF9900"/>
                          </a:solidFill>
                        </a:rPr>
                        <a:t>(N=899)</a:t>
                      </a:r>
                      <a:endParaRPr lang="en-GB" sz="2000" dirty="0">
                        <a:solidFill>
                          <a:srgbClr val="FF99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Male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477 (53%)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484 (54%)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Age (years)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36 (29-42) [6-71]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36 (30-42) [5-78]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pPr marL="355600" indent="-355600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	5-17 years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39 (4%)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33 (4%)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39" marR="91439" marT="45715" marB="45715"/>
                </a:tc>
              </a:tr>
              <a:tr h="396263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Current TB disease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122 (13%)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125 (14%)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WHO stage 1 or 2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436 (48%)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418 (46%)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CD4 (cells/mm</a:t>
                      </a:r>
                      <a:r>
                        <a:rPr lang="en-GB" sz="2000" baseline="30000" dirty="0" smtClean="0"/>
                        <a:t>3</a:t>
                      </a:r>
                      <a:r>
                        <a:rPr lang="en-GB" sz="2000" dirty="0" smtClean="0"/>
                        <a:t>)</a:t>
                      </a:r>
                      <a:endParaRPr lang="en-GB" sz="2000" dirty="0"/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38</a:t>
                      </a:r>
                      <a:r>
                        <a:rPr lang="en-GB" sz="2000" baseline="0" dirty="0" smtClean="0">
                          <a:solidFill>
                            <a:srgbClr val="008000"/>
                          </a:solidFill>
                        </a:rPr>
                        <a:t> (16-64)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aseline="0" dirty="0" smtClean="0">
                          <a:solidFill>
                            <a:srgbClr val="FF6600"/>
                          </a:solidFill>
                        </a:rPr>
                        <a:t>36 (16-60)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pPr marL="355600" indent="-355600"/>
                      <a:r>
                        <a:rPr lang="en-GB" sz="2000" dirty="0" smtClean="0"/>
                        <a:t>	0-24 cells/mm</a:t>
                      </a:r>
                      <a:r>
                        <a:rPr lang="en-GB" sz="2000" baseline="30000" dirty="0" smtClean="0"/>
                        <a:t>3</a:t>
                      </a:r>
                      <a:endParaRPr lang="en-GB" sz="2000" baseline="30000" dirty="0"/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323 (36%)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333 (37%)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VL (c/ml) (N=1568)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229,690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230,540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39" marR="91439" marT="45715" marB="45715"/>
                </a:tc>
              </a:tr>
              <a:tr h="396263">
                <a:tc>
                  <a:txBody>
                    <a:bodyPr/>
                    <a:lstStyle/>
                    <a:p>
                      <a:pPr marL="355600" indent="-355600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	VL&gt;100,000 c/ml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574/782 (73%)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563/786 (72%)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39" marR="91439" marT="45715" marB="45715"/>
                </a:tc>
              </a:tr>
              <a:tr h="396263">
                <a:tc>
                  <a:txBody>
                    <a:bodyPr/>
                    <a:lstStyle/>
                    <a:p>
                      <a:pPr marL="355600" indent="-355600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EFV-based ART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820 (91%)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799 (89%)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pPr marL="355600" indent="-355600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TDF/FTC NRTI backbone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716 (79%)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706 (79%)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</a:tbl>
          </a:graphicData>
        </a:graphic>
      </p:graphicFrame>
      <p:sp>
        <p:nvSpPr>
          <p:cNvPr id="61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fld id="{7522442E-1124-4DD5-A079-A4ED00A53964}" type="slidenum">
              <a:rPr lang="en-US" altLang="en-US" b="0">
                <a:solidFill>
                  <a:schemeClr val="hlink"/>
                </a:solidFill>
              </a:rPr>
              <a:pPr/>
              <a:t>10</a:t>
            </a:fld>
            <a:endParaRPr lang="en-US" altLang="en-US" b="0">
              <a:solidFill>
                <a:schemeClr val="hlink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95536" y="5157192"/>
            <a:ext cx="8496944" cy="398411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01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Baseline characteristics</a:t>
            </a:r>
            <a:br>
              <a:rPr lang="en-GB" altLang="en-US" smtClean="0"/>
            </a:br>
            <a:r>
              <a:rPr lang="en-GB" altLang="en-US" sz="2800" b="0" i="1" smtClean="0"/>
              <a:t>n (%) or median (IQR)</a:t>
            </a:r>
            <a:endParaRPr lang="en-GB" altLang="en-US" b="0" i="1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614773"/>
              </p:ext>
            </p:extLst>
          </p:nvPr>
        </p:nvGraphicFramePr>
        <p:xfrm>
          <a:off x="395288" y="1295400"/>
          <a:ext cx="8497886" cy="5059978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816984"/>
                <a:gridCol w="2376458"/>
                <a:gridCol w="2304444"/>
              </a:tblGrid>
              <a:tr h="701085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Characteristic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Enhanced </a:t>
                      </a:r>
                      <a:r>
                        <a:rPr lang="en-GB" sz="2000" dirty="0" err="1" smtClean="0">
                          <a:solidFill>
                            <a:srgbClr val="008000"/>
                          </a:solidFill>
                        </a:rPr>
                        <a:t>Px</a:t>
                      </a:r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br>
                        <a:rPr lang="en-GB" sz="2000" dirty="0" smtClean="0">
                          <a:solidFill>
                            <a:srgbClr val="008000"/>
                          </a:solidFill>
                        </a:rPr>
                      </a:br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(N=906)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9900"/>
                          </a:solidFill>
                        </a:rPr>
                        <a:t>Standard </a:t>
                      </a:r>
                      <a:r>
                        <a:rPr lang="en-GB" sz="2000" dirty="0" err="1" smtClean="0">
                          <a:solidFill>
                            <a:srgbClr val="FF9900"/>
                          </a:solidFill>
                        </a:rPr>
                        <a:t>Px</a:t>
                      </a:r>
                      <a:r>
                        <a:rPr lang="en-GB" sz="2000" dirty="0" smtClean="0">
                          <a:solidFill>
                            <a:srgbClr val="FF9900"/>
                          </a:solidFill>
                        </a:rPr>
                        <a:t/>
                      </a:r>
                      <a:br>
                        <a:rPr lang="en-GB" sz="2000" dirty="0" smtClean="0">
                          <a:solidFill>
                            <a:srgbClr val="FF9900"/>
                          </a:solidFill>
                        </a:rPr>
                      </a:br>
                      <a:r>
                        <a:rPr lang="en-GB" sz="2000" dirty="0" smtClean="0">
                          <a:solidFill>
                            <a:srgbClr val="FF9900"/>
                          </a:solidFill>
                        </a:rPr>
                        <a:t>(N=899)</a:t>
                      </a:r>
                      <a:endParaRPr lang="en-GB" sz="2000" dirty="0">
                        <a:solidFill>
                          <a:srgbClr val="FF99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Male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477 (53%)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484 (54%)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Age (years)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36 (29-42) [6-71]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36 (30-42) [5-78]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pPr marL="355600" indent="-355600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	5-17 years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39 (4%)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33 (4%)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39" marR="91439" marT="45715" marB="45715"/>
                </a:tc>
              </a:tr>
              <a:tr h="396263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Current TB disease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122 (13%)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125 (14%)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WHO stage 1 or 2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436 (48%)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418 (46%)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CD4 (cells/mm</a:t>
                      </a:r>
                      <a:r>
                        <a:rPr lang="en-GB" sz="2000" baseline="30000" dirty="0" smtClean="0"/>
                        <a:t>3</a:t>
                      </a:r>
                      <a:r>
                        <a:rPr lang="en-GB" sz="2000" dirty="0" smtClean="0"/>
                        <a:t>)</a:t>
                      </a:r>
                      <a:endParaRPr lang="en-GB" sz="2000" dirty="0"/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38</a:t>
                      </a:r>
                      <a:r>
                        <a:rPr lang="en-GB" sz="2000" baseline="0" dirty="0" smtClean="0">
                          <a:solidFill>
                            <a:srgbClr val="008000"/>
                          </a:solidFill>
                        </a:rPr>
                        <a:t> (16-64)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aseline="0" dirty="0" smtClean="0">
                          <a:solidFill>
                            <a:srgbClr val="FF6600"/>
                          </a:solidFill>
                        </a:rPr>
                        <a:t>36 (16-60)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pPr marL="355600" indent="-355600"/>
                      <a:r>
                        <a:rPr lang="en-GB" sz="2000" dirty="0" smtClean="0"/>
                        <a:t>	0-24 cells/mm</a:t>
                      </a:r>
                      <a:r>
                        <a:rPr lang="en-GB" sz="2000" baseline="30000" dirty="0" smtClean="0"/>
                        <a:t>3</a:t>
                      </a:r>
                      <a:endParaRPr lang="en-GB" sz="2000" baseline="30000" dirty="0"/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323 (36%)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333 (37%)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VL (c/ml) (N=1568)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229,690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230,540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39" marR="91439" marT="45715" marB="45715"/>
                </a:tc>
              </a:tr>
              <a:tr h="396263">
                <a:tc>
                  <a:txBody>
                    <a:bodyPr/>
                    <a:lstStyle/>
                    <a:p>
                      <a:pPr marL="355600" indent="-355600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	VL&gt;100,000 c/ml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574/782 (73%)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563/786 (72%)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39" marR="91439" marT="45715" marB="45715"/>
                </a:tc>
              </a:tr>
              <a:tr h="396263">
                <a:tc>
                  <a:txBody>
                    <a:bodyPr/>
                    <a:lstStyle/>
                    <a:p>
                      <a:pPr marL="355600" indent="-355600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EFV-based ART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820 (91%)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799 (89%)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pPr marL="355600" indent="-355600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TDF/FTC NRTI backbone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716 (79%)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706 (79%)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</a:tbl>
          </a:graphicData>
        </a:graphic>
      </p:graphicFrame>
      <p:sp>
        <p:nvSpPr>
          <p:cNvPr id="61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fld id="{7522442E-1124-4DD5-A079-A4ED00A53964}" type="slidenum">
              <a:rPr lang="en-US" altLang="en-US" b="0">
                <a:solidFill>
                  <a:schemeClr val="hlink"/>
                </a:solidFill>
              </a:rPr>
              <a:pPr/>
              <a:t>11</a:t>
            </a:fld>
            <a:endParaRPr lang="en-US" altLang="en-US" b="0">
              <a:solidFill>
                <a:schemeClr val="hlink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95536" y="3573016"/>
            <a:ext cx="8496944" cy="398411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01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Results: All-cause mortality</a:t>
            </a:r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fld id="{6A29A753-C1BC-4E5C-BB9A-58B346ABA095}" type="slidenum">
              <a:rPr lang="en-US" altLang="en-US" b="0">
                <a:solidFill>
                  <a:schemeClr val="hlink"/>
                </a:solidFill>
              </a:rPr>
              <a:pPr/>
              <a:t>12</a:t>
            </a:fld>
            <a:endParaRPr lang="en-US" altLang="en-US" b="0">
              <a:solidFill>
                <a:schemeClr val="hlink"/>
              </a:solidFill>
            </a:endParaRPr>
          </a:p>
        </p:txBody>
      </p:sp>
      <p:sp>
        <p:nvSpPr>
          <p:cNvPr id="7172" name="Control 1"/>
          <p:cNvSpPr>
            <a:spLocks noChangeArrowheads="1" noChangeShapeType="1"/>
          </p:cNvSpPr>
          <p:nvPr/>
        </p:nvSpPr>
        <p:spPr bwMode="auto">
          <a:xfrm>
            <a:off x="1892300" y="6219825"/>
            <a:ext cx="64833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/>
            <a:endParaRPr lang="en-GB" altLang="en-US"/>
          </a:p>
        </p:txBody>
      </p:sp>
      <p:sp>
        <p:nvSpPr>
          <p:cNvPr id="7173" name="Control 2"/>
          <p:cNvSpPr>
            <a:spLocks noChangeArrowheads="1" noChangeShapeType="1"/>
          </p:cNvSpPr>
          <p:nvPr/>
        </p:nvSpPr>
        <p:spPr bwMode="auto">
          <a:xfrm>
            <a:off x="1897063" y="9078913"/>
            <a:ext cx="6480175" cy="54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/>
            <a:endParaRPr lang="en-GB" altLang="en-US"/>
          </a:p>
        </p:txBody>
      </p:sp>
      <p:sp>
        <p:nvSpPr>
          <p:cNvPr id="7174" name="Control 3"/>
          <p:cNvSpPr>
            <a:spLocks noChangeArrowheads="1" noChangeShapeType="1"/>
          </p:cNvSpPr>
          <p:nvPr/>
        </p:nvSpPr>
        <p:spPr bwMode="auto">
          <a:xfrm>
            <a:off x="1892300" y="6219825"/>
            <a:ext cx="64833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/>
            <a:endParaRPr lang="en-GB" altLang="en-US"/>
          </a:p>
        </p:txBody>
      </p:sp>
      <p:sp>
        <p:nvSpPr>
          <p:cNvPr id="7175" name="Control 4"/>
          <p:cNvSpPr>
            <a:spLocks noChangeArrowheads="1" noChangeShapeType="1"/>
          </p:cNvSpPr>
          <p:nvPr/>
        </p:nvSpPr>
        <p:spPr bwMode="auto">
          <a:xfrm>
            <a:off x="1897063" y="9078913"/>
            <a:ext cx="6480175" cy="54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/>
            <a:endParaRPr lang="en-GB" altLang="en-US"/>
          </a:p>
        </p:txBody>
      </p:sp>
      <p:sp>
        <p:nvSpPr>
          <p:cNvPr id="7176" name="TextBox 1"/>
          <p:cNvSpPr txBox="1">
            <a:spLocks noChangeArrowheads="1"/>
          </p:cNvSpPr>
          <p:nvPr/>
        </p:nvSpPr>
        <p:spPr bwMode="auto">
          <a:xfrm>
            <a:off x="352425" y="5797550"/>
            <a:ext cx="87566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GB" altLang="en-US" sz="2000" b="0" dirty="0" smtClean="0"/>
              <a:t>56 </a:t>
            </a:r>
            <a:r>
              <a:rPr lang="en-GB" altLang="en-US" sz="2000" b="0" dirty="0"/>
              <a:t>(</a:t>
            </a:r>
            <a:r>
              <a:rPr lang="en-GB" altLang="en-US" sz="2000" b="0" dirty="0" smtClean="0"/>
              <a:t>3.1%) </a:t>
            </a:r>
            <a:r>
              <a:rPr lang="en-GB" altLang="en-US" sz="2000" b="0" dirty="0"/>
              <a:t>lost to follow-up at 48 weeks</a:t>
            </a:r>
          </a:p>
          <a:p>
            <a:pPr>
              <a:buFont typeface="Arial" charset="0"/>
              <a:buChar char="•"/>
            </a:pPr>
            <a:r>
              <a:rPr lang="en-GB" altLang="en-US" sz="2000" b="0" dirty="0"/>
              <a:t>0-12w</a:t>
            </a:r>
            <a:r>
              <a:rPr lang="en-GB" altLang="en-US" sz="2000" b="0"/>
              <a:t>: </a:t>
            </a:r>
            <a:r>
              <a:rPr lang="en-GB" altLang="en-US" sz="2000" b="0" smtClean="0">
                <a:solidFill>
                  <a:srgbClr val="008000"/>
                </a:solidFill>
              </a:rPr>
              <a:t>93% </a:t>
            </a:r>
            <a:r>
              <a:rPr lang="en-GB" altLang="en-US" sz="2000" b="0"/>
              <a:t>vs </a:t>
            </a:r>
            <a:r>
              <a:rPr lang="en-GB" altLang="en-US" sz="2000" b="0" smtClean="0">
                <a:solidFill>
                  <a:srgbClr val="FF6600"/>
                </a:solidFill>
              </a:rPr>
              <a:t>14%</a:t>
            </a:r>
            <a:r>
              <a:rPr lang="en-GB" altLang="en-US" sz="2000" b="0" smtClean="0"/>
              <a:t> </a:t>
            </a:r>
            <a:r>
              <a:rPr lang="en-GB" altLang="en-US" sz="2000" b="0" dirty="0"/>
              <a:t>on isoniazid </a:t>
            </a:r>
            <a:r>
              <a:rPr lang="en-GB" altLang="en-US" sz="2000" b="0"/>
              <a:t>and </a:t>
            </a:r>
            <a:r>
              <a:rPr lang="en-GB" altLang="en-US" sz="2000" b="0" smtClean="0">
                <a:solidFill>
                  <a:srgbClr val="008000"/>
                </a:solidFill>
              </a:rPr>
              <a:t>95% </a:t>
            </a:r>
            <a:r>
              <a:rPr lang="en-GB" altLang="en-US" sz="2000" b="0"/>
              <a:t>vs </a:t>
            </a:r>
            <a:r>
              <a:rPr lang="en-GB" altLang="en-US" sz="2000" b="0">
                <a:solidFill>
                  <a:srgbClr val="FF6600"/>
                </a:solidFill>
              </a:rPr>
              <a:t>3</a:t>
            </a:r>
            <a:r>
              <a:rPr lang="en-GB" altLang="en-US" sz="2000" b="0" smtClean="0">
                <a:solidFill>
                  <a:srgbClr val="FF6600"/>
                </a:solidFill>
              </a:rPr>
              <a:t>%</a:t>
            </a:r>
            <a:r>
              <a:rPr lang="en-GB" altLang="en-US" sz="2000" b="0" smtClean="0"/>
              <a:t> </a:t>
            </a:r>
            <a:r>
              <a:rPr lang="en-GB" altLang="en-US" sz="2000" b="0" dirty="0"/>
              <a:t>on fluconazole (</a:t>
            </a:r>
            <a:r>
              <a:rPr lang="en-GB" altLang="en-US" sz="2000" b="0" dirty="0" err="1"/>
              <a:t>Px</a:t>
            </a:r>
            <a:r>
              <a:rPr lang="en-GB" altLang="en-US" sz="2000" b="0" dirty="0"/>
              <a:t> or Rx)</a:t>
            </a:r>
          </a:p>
          <a:p>
            <a:pPr>
              <a:buFont typeface="Arial" charset="0"/>
              <a:buChar char="•"/>
            </a:pPr>
            <a:r>
              <a:rPr lang="en-GB" altLang="en-US" sz="2000" b="0" dirty="0"/>
              <a:t>No interactions with other randomisations (p&gt;0.8)</a:t>
            </a:r>
          </a:p>
        </p:txBody>
      </p:sp>
      <p:sp>
        <p:nvSpPr>
          <p:cNvPr id="7177" name="TextBox 11"/>
          <p:cNvSpPr txBox="1">
            <a:spLocks noChangeArrowheads="1"/>
          </p:cNvSpPr>
          <p:nvPr/>
        </p:nvSpPr>
        <p:spPr bwMode="auto">
          <a:xfrm>
            <a:off x="6804025" y="1844824"/>
            <a:ext cx="2214563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/>
            <a:r>
              <a:rPr lang="en-GB" altLang="en-US" b="0" dirty="0"/>
              <a:t>w24: </a:t>
            </a:r>
            <a:r>
              <a:rPr lang="en-GB" altLang="en-US" u="sng" dirty="0"/>
              <a:t>HR=0.73</a:t>
            </a:r>
            <a:r>
              <a:rPr lang="en-GB" altLang="en-US" b="0" dirty="0"/>
              <a:t> </a:t>
            </a:r>
            <a:br>
              <a:rPr lang="en-GB" altLang="en-US" b="0" dirty="0"/>
            </a:br>
            <a:r>
              <a:rPr lang="en-GB" altLang="en-US" b="0" dirty="0"/>
              <a:t>(95% CI 0.54-0.97) </a:t>
            </a:r>
            <a:r>
              <a:rPr lang="en-GB" altLang="en-US" u="sng" dirty="0" smtClean="0"/>
              <a:t>p=0.03</a:t>
            </a:r>
          </a:p>
          <a:p>
            <a:pPr algn="r"/>
            <a:endParaRPr lang="en-GB" altLang="en-US" b="0" dirty="0"/>
          </a:p>
          <a:p>
            <a:pPr algn="r"/>
            <a:r>
              <a:rPr lang="en-GB" altLang="en-US" b="0" dirty="0"/>
              <a:t>w48: </a:t>
            </a:r>
            <a:r>
              <a:rPr lang="en-GB" altLang="en-US" u="sng" dirty="0"/>
              <a:t>HR=0.75</a:t>
            </a:r>
            <a:r>
              <a:rPr lang="en-GB" altLang="en-US" b="0" dirty="0"/>
              <a:t> </a:t>
            </a:r>
            <a:br>
              <a:rPr lang="en-GB" altLang="en-US" b="0" dirty="0"/>
            </a:br>
            <a:r>
              <a:rPr lang="en-GB" altLang="en-US" b="0" dirty="0"/>
              <a:t>(95% CI 0.58-0.98) </a:t>
            </a:r>
            <a:r>
              <a:rPr lang="en-GB" altLang="en-US" u="sng" dirty="0" smtClean="0"/>
              <a:t>p=0.04</a:t>
            </a:r>
          </a:p>
          <a:p>
            <a:pPr algn="r"/>
            <a:endParaRPr lang="en-GB" altLang="en-US" u="sng" dirty="0"/>
          </a:p>
          <a:p>
            <a:pPr algn="r"/>
            <a:r>
              <a:rPr lang="en-GB" altLang="en-US" u="sng" dirty="0"/>
              <a:t>3.3 lives saved for every 100 treated</a:t>
            </a:r>
          </a:p>
          <a:p>
            <a:pPr algn="r"/>
            <a:r>
              <a:rPr lang="en-GB" altLang="en-US" u="sng" dirty="0" smtClean="0"/>
              <a:t>NNT=30</a:t>
            </a:r>
            <a:endParaRPr lang="en-GB" altLang="en-US" u="sng" dirty="0"/>
          </a:p>
        </p:txBody>
      </p:sp>
      <p:grpSp>
        <p:nvGrpSpPr>
          <p:cNvPr id="7178" name="Group 1"/>
          <p:cNvGrpSpPr>
            <a:grpSpLocks/>
          </p:cNvGrpSpPr>
          <p:nvPr/>
        </p:nvGrpSpPr>
        <p:grpSpPr bwMode="auto">
          <a:xfrm>
            <a:off x="1017588" y="1695450"/>
            <a:ext cx="5521325" cy="4037013"/>
            <a:chOff x="1017588" y="1695450"/>
            <a:chExt cx="5521325" cy="4037013"/>
          </a:xfrm>
        </p:grpSpPr>
        <p:sp>
          <p:nvSpPr>
            <p:cNvPr id="91" name="Line 21"/>
            <p:cNvSpPr>
              <a:spLocks noChangeShapeType="1"/>
            </p:cNvSpPr>
            <p:nvPr/>
          </p:nvSpPr>
          <p:spPr bwMode="auto">
            <a:xfrm>
              <a:off x="1746250" y="1797050"/>
              <a:ext cx="4594225" cy="0"/>
            </a:xfrm>
            <a:prstGeom prst="line">
              <a:avLst/>
            </a:prstGeom>
            <a:noFill/>
            <a:ln w="15875" cap="flat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7" name="Line 18"/>
            <p:cNvSpPr>
              <a:spLocks noChangeShapeType="1"/>
            </p:cNvSpPr>
            <p:nvPr/>
          </p:nvSpPr>
          <p:spPr bwMode="auto">
            <a:xfrm>
              <a:off x="1746250" y="4689475"/>
              <a:ext cx="4594225" cy="0"/>
            </a:xfrm>
            <a:prstGeom prst="line">
              <a:avLst/>
            </a:prstGeom>
            <a:noFill/>
            <a:ln w="15875" cap="flat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>
              <a:off x="1746250" y="3965575"/>
              <a:ext cx="4594225" cy="0"/>
            </a:xfrm>
            <a:prstGeom prst="line">
              <a:avLst/>
            </a:prstGeom>
            <a:noFill/>
            <a:ln w="15875" cap="flat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9" name="Line 20"/>
            <p:cNvSpPr>
              <a:spLocks noChangeShapeType="1"/>
            </p:cNvSpPr>
            <p:nvPr/>
          </p:nvSpPr>
          <p:spPr bwMode="auto">
            <a:xfrm>
              <a:off x="1746250" y="3243263"/>
              <a:ext cx="4594225" cy="0"/>
            </a:xfrm>
            <a:prstGeom prst="line">
              <a:avLst/>
            </a:prstGeom>
            <a:noFill/>
            <a:ln w="15875" cap="flat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0" name="Line 21"/>
            <p:cNvSpPr>
              <a:spLocks noChangeShapeType="1"/>
            </p:cNvSpPr>
            <p:nvPr/>
          </p:nvSpPr>
          <p:spPr bwMode="auto">
            <a:xfrm>
              <a:off x="1746250" y="2519363"/>
              <a:ext cx="4594225" cy="0"/>
            </a:xfrm>
            <a:prstGeom prst="line">
              <a:avLst/>
            </a:prstGeom>
            <a:noFill/>
            <a:ln w="15875" cap="flat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1" name="Line 22"/>
            <p:cNvSpPr>
              <a:spLocks noChangeShapeType="1"/>
            </p:cNvSpPr>
            <p:nvPr/>
          </p:nvSpPr>
          <p:spPr bwMode="auto">
            <a:xfrm flipV="1">
              <a:off x="4043363" y="1695450"/>
              <a:ext cx="0" cy="3094038"/>
            </a:xfrm>
            <a:prstGeom prst="line">
              <a:avLst/>
            </a:prstGeom>
            <a:noFill/>
            <a:ln w="11113" cap="flat">
              <a:solidFill>
                <a:schemeClr val="bg1">
                  <a:lumMod val="75000"/>
                </a:schemeClr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auto">
            <a:xfrm>
              <a:off x="1846263" y="2601913"/>
              <a:ext cx="4392612" cy="2087562"/>
            </a:xfrm>
            <a:custGeom>
              <a:avLst/>
              <a:gdLst>
                <a:gd name="T0" fmla="*/ 2 w 1130"/>
                <a:gd name="T1" fmla="*/ 537 h 537"/>
                <a:gd name="T2" fmla="*/ 14 w 1130"/>
                <a:gd name="T3" fmla="*/ 533 h 537"/>
                <a:gd name="T4" fmla="*/ 24 w 1130"/>
                <a:gd name="T5" fmla="*/ 525 h 537"/>
                <a:gd name="T6" fmla="*/ 31 w 1130"/>
                <a:gd name="T7" fmla="*/ 512 h 537"/>
                <a:gd name="T8" fmla="*/ 37 w 1130"/>
                <a:gd name="T9" fmla="*/ 495 h 537"/>
                <a:gd name="T10" fmla="*/ 47 w 1130"/>
                <a:gd name="T11" fmla="*/ 483 h 537"/>
                <a:gd name="T12" fmla="*/ 54 w 1130"/>
                <a:gd name="T13" fmla="*/ 475 h 537"/>
                <a:gd name="T14" fmla="*/ 61 w 1130"/>
                <a:gd name="T15" fmla="*/ 458 h 537"/>
                <a:gd name="T16" fmla="*/ 68 w 1130"/>
                <a:gd name="T17" fmla="*/ 428 h 537"/>
                <a:gd name="T18" fmla="*/ 78 w 1130"/>
                <a:gd name="T19" fmla="*/ 420 h 537"/>
                <a:gd name="T20" fmla="*/ 84 w 1130"/>
                <a:gd name="T21" fmla="*/ 407 h 537"/>
                <a:gd name="T22" fmla="*/ 91 w 1130"/>
                <a:gd name="T23" fmla="*/ 391 h 537"/>
                <a:gd name="T24" fmla="*/ 98 w 1130"/>
                <a:gd name="T25" fmla="*/ 378 h 537"/>
                <a:gd name="T26" fmla="*/ 104 w 1130"/>
                <a:gd name="T27" fmla="*/ 357 h 537"/>
                <a:gd name="T28" fmla="*/ 111 w 1130"/>
                <a:gd name="T29" fmla="*/ 344 h 537"/>
                <a:gd name="T30" fmla="*/ 141 w 1130"/>
                <a:gd name="T31" fmla="*/ 327 h 537"/>
                <a:gd name="T32" fmla="*/ 155 w 1130"/>
                <a:gd name="T33" fmla="*/ 315 h 537"/>
                <a:gd name="T34" fmla="*/ 162 w 1130"/>
                <a:gd name="T35" fmla="*/ 302 h 537"/>
                <a:gd name="T36" fmla="*/ 168 w 1130"/>
                <a:gd name="T37" fmla="*/ 290 h 537"/>
                <a:gd name="T38" fmla="*/ 178 w 1130"/>
                <a:gd name="T39" fmla="*/ 281 h 537"/>
                <a:gd name="T40" fmla="*/ 189 w 1130"/>
                <a:gd name="T41" fmla="*/ 256 h 537"/>
                <a:gd name="T42" fmla="*/ 212 w 1130"/>
                <a:gd name="T43" fmla="*/ 247 h 537"/>
                <a:gd name="T44" fmla="*/ 222 w 1130"/>
                <a:gd name="T45" fmla="*/ 239 h 537"/>
                <a:gd name="T46" fmla="*/ 229 w 1130"/>
                <a:gd name="T47" fmla="*/ 230 h 537"/>
                <a:gd name="T48" fmla="*/ 242 w 1130"/>
                <a:gd name="T49" fmla="*/ 218 h 537"/>
                <a:gd name="T50" fmla="*/ 266 w 1130"/>
                <a:gd name="T51" fmla="*/ 205 h 537"/>
                <a:gd name="T52" fmla="*/ 279 w 1130"/>
                <a:gd name="T53" fmla="*/ 197 h 537"/>
                <a:gd name="T54" fmla="*/ 296 w 1130"/>
                <a:gd name="T55" fmla="*/ 188 h 537"/>
                <a:gd name="T56" fmla="*/ 313 w 1130"/>
                <a:gd name="T57" fmla="*/ 180 h 537"/>
                <a:gd name="T58" fmla="*/ 336 w 1130"/>
                <a:gd name="T59" fmla="*/ 171 h 537"/>
                <a:gd name="T60" fmla="*/ 350 w 1130"/>
                <a:gd name="T61" fmla="*/ 163 h 537"/>
                <a:gd name="T62" fmla="*/ 363 w 1130"/>
                <a:gd name="T63" fmla="*/ 154 h 537"/>
                <a:gd name="T64" fmla="*/ 373 w 1130"/>
                <a:gd name="T65" fmla="*/ 146 h 537"/>
                <a:gd name="T66" fmla="*/ 410 w 1130"/>
                <a:gd name="T67" fmla="*/ 137 h 537"/>
                <a:gd name="T68" fmla="*/ 434 w 1130"/>
                <a:gd name="T69" fmla="*/ 129 h 537"/>
                <a:gd name="T70" fmla="*/ 468 w 1130"/>
                <a:gd name="T71" fmla="*/ 116 h 537"/>
                <a:gd name="T72" fmla="*/ 498 w 1130"/>
                <a:gd name="T73" fmla="*/ 108 h 537"/>
                <a:gd name="T74" fmla="*/ 525 w 1130"/>
                <a:gd name="T75" fmla="*/ 99 h 537"/>
                <a:gd name="T76" fmla="*/ 558 w 1130"/>
                <a:gd name="T77" fmla="*/ 86 h 537"/>
                <a:gd name="T78" fmla="*/ 582 w 1130"/>
                <a:gd name="T79" fmla="*/ 82 h 537"/>
                <a:gd name="T80" fmla="*/ 599 w 1130"/>
                <a:gd name="T81" fmla="*/ 82 h 537"/>
                <a:gd name="T82" fmla="*/ 656 w 1130"/>
                <a:gd name="T83" fmla="*/ 74 h 537"/>
                <a:gd name="T84" fmla="*/ 696 w 1130"/>
                <a:gd name="T85" fmla="*/ 65 h 537"/>
                <a:gd name="T86" fmla="*/ 753 w 1130"/>
                <a:gd name="T87" fmla="*/ 56 h 537"/>
                <a:gd name="T88" fmla="*/ 760 w 1130"/>
                <a:gd name="T89" fmla="*/ 52 h 537"/>
                <a:gd name="T90" fmla="*/ 814 w 1130"/>
                <a:gd name="T91" fmla="*/ 44 h 537"/>
                <a:gd name="T92" fmla="*/ 848 w 1130"/>
                <a:gd name="T93" fmla="*/ 35 h 537"/>
                <a:gd name="T94" fmla="*/ 864 w 1130"/>
                <a:gd name="T95" fmla="*/ 35 h 537"/>
                <a:gd name="T96" fmla="*/ 921 w 1130"/>
                <a:gd name="T97" fmla="*/ 35 h 537"/>
                <a:gd name="T98" fmla="*/ 942 w 1130"/>
                <a:gd name="T99" fmla="*/ 26 h 537"/>
                <a:gd name="T100" fmla="*/ 969 w 1130"/>
                <a:gd name="T101" fmla="*/ 22 h 537"/>
                <a:gd name="T102" fmla="*/ 1016 w 1130"/>
                <a:gd name="T103" fmla="*/ 18 h 537"/>
                <a:gd name="T104" fmla="*/ 1032 w 1130"/>
                <a:gd name="T105" fmla="*/ 9 h 537"/>
                <a:gd name="T106" fmla="*/ 1093 w 1130"/>
                <a:gd name="T107" fmla="*/ 5 h 537"/>
                <a:gd name="T108" fmla="*/ 1106 w 1130"/>
                <a:gd name="T109" fmla="*/ 0 h 537"/>
                <a:gd name="T110" fmla="*/ 1113 w 1130"/>
                <a:gd name="T111" fmla="*/ 0 h 537"/>
                <a:gd name="T112" fmla="*/ 1120 w 1130"/>
                <a:gd name="T113" fmla="*/ 0 h 537"/>
                <a:gd name="T114" fmla="*/ 1127 w 1130"/>
                <a:gd name="T115" fmla="*/ 0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30" h="537">
                  <a:moveTo>
                    <a:pt x="0" y="537"/>
                  </a:moveTo>
                  <a:lnTo>
                    <a:pt x="0" y="537"/>
                  </a:lnTo>
                  <a:lnTo>
                    <a:pt x="0" y="537"/>
                  </a:lnTo>
                  <a:lnTo>
                    <a:pt x="2" y="537"/>
                  </a:lnTo>
                  <a:lnTo>
                    <a:pt x="2" y="537"/>
                  </a:lnTo>
                  <a:lnTo>
                    <a:pt x="4" y="537"/>
                  </a:lnTo>
                  <a:lnTo>
                    <a:pt x="4" y="533"/>
                  </a:lnTo>
                  <a:lnTo>
                    <a:pt x="14" y="533"/>
                  </a:lnTo>
                  <a:lnTo>
                    <a:pt x="14" y="529"/>
                  </a:lnTo>
                  <a:lnTo>
                    <a:pt x="17" y="529"/>
                  </a:lnTo>
                  <a:lnTo>
                    <a:pt x="17" y="525"/>
                  </a:lnTo>
                  <a:lnTo>
                    <a:pt x="24" y="525"/>
                  </a:lnTo>
                  <a:lnTo>
                    <a:pt x="24" y="520"/>
                  </a:lnTo>
                  <a:lnTo>
                    <a:pt x="27" y="520"/>
                  </a:lnTo>
                  <a:lnTo>
                    <a:pt x="27" y="512"/>
                  </a:lnTo>
                  <a:lnTo>
                    <a:pt x="31" y="512"/>
                  </a:lnTo>
                  <a:lnTo>
                    <a:pt x="31" y="504"/>
                  </a:lnTo>
                  <a:lnTo>
                    <a:pt x="34" y="504"/>
                  </a:lnTo>
                  <a:lnTo>
                    <a:pt x="34" y="495"/>
                  </a:lnTo>
                  <a:lnTo>
                    <a:pt x="37" y="495"/>
                  </a:lnTo>
                  <a:lnTo>
                    <a:pt x="37" y="495"/>
                  </a:lnTo>
                  <a:lnTo>
                    <a:pt x="44" y="495"/>
                  </a:lnTo>
                  <a:lnTo>
                    <a:pt x="44" y="483"/>
                  </a:lnTo>
                  <a:lnTo>
                    <a:pt x="47" y="483"/>
                  </a:lnTo>
                  <a:lnTo>
                    <a:pt x="47" y="479"/>
                  </a:lnTo>
                  <a:lnTo>
                    <a:pt x="51" y="479"/>
                  </a:lnTo>
                  <a:lnTo>
                    <a:pt x="51" y="475"/>
                  </a:lnTo>
                  <a:lnTo>
                    <a:pt x="54" y="475"/>
                  </a:lnTo>
                  <a:lnTo>
                    <a:pt x="54" y="466"/>
                  </a:lnTo>
                  <a:lnTo>
                    <a:pt x="57" y="466"/>
                  </a:lnTo>
                  <a:lnTo>
                    <a:pt x="57" y="458"/>
                  </a:lnTo>
                  <a:lnTo>
                    <a:pt x="61" y="458"/>
                  </a:lnTo>
                  <a:lnTo>
                    <a:pt x="61" y="449"/>
                  </a:lnTo>
                  <a:lnTo>
                    <a:pt x="64" y="449"/>
                  </a:lnTo>
                  <a:lnTo>
                    <a:pt x="64" y="428"/>
                  </a:lnTo>
                  <a:lnTo>
                    <a:pt x="68" y="428"/>
                  </a:lnTo>
                  <a:lnTo>
                    <a:pt x="68" y="424"/>
                  </a:lnTo>
                  <a:lnTo>
                    <a:pt x="74" y="424"/>
                  </a:lnTo>
                  <a:lnTo>
                    <a:pt x="74" y="420"/>
                  </a:lnTo>
                  <a:lnTo>
                    <a:pt x="78" y="420"/>
                  </a:lnTo>
                  <a:lnTo>
                    <a:pt x="78" y="416"/>
                  </a:lnTo>
                  <a:lnTo>
                    <a:pt x="81" y="416"/>
                  </a:lnTo>
                  <a:lnTo>
                    <a:pt x="81" y="407"/>
                  </a:lnTo>
                  <a:lnTo>
                    <a:pt x="84" y="407"/>
                  </a:lnTo>
                  <a:lnTo>
                    <a:pt x="84" y="403"/>
                  </a:lnTo>
                  <a:lnTo>
                    <a:pt x="88" y="403"/>
                  </a:lnTo>
                  <a:lnTo>
                    <a:pt x="88" y="391"/>
                  </a:lnTo>
                  <a:lnTo>
                    <a:pt x="91" y="391"/>
                  </a:lnTo>
                  <a:lnTo>
                    <a:pt x="91" y="382"/>
                  </a:lnTo>
                  <a:lnTo>
                    <a:pt x="94" y="382"/>
                  </a:lnTo>
                  <a:lnTo>
                    <a:pt x="94" y="378"/>
                  </a:lnTo>
                  <a:lnTo>
                    <a:pt x="98" y="378"/>
                  </a:lnTo>
                  <a:lnTo>
                    <a:pt x="98" y="378"/>
                  </a:lnTo>
                  <a:lnTo>
                    <a:pt x="101" y="378"/>
                  </a:lnTo>
                  <a:lnTo>
                    <a:pt x="101" y="357"/>
                  </a:lnTo>
                  <a:lnTo>
                    <a:pt x="104" y="357"/>
                  </a:lnTo>
                  <a:lnTo>
                    <a:pt x="104" y="349"/>
                  </a:lnTo>
                  <a:lnTo>
                    <a:pt x="108" y="349"/>
                  </a:lnTo>
                  <a:lnTo>
                    <a:pt x="108" y="344"/>
                  </a:lnTo>
                  <a:lnTo>
                    <a:pt x="111" y="344"/>
                  </a:lnTo>
                  <a:lnTo>
                    <a:pt x="111" y="336"/>
                  </a:lnTo>
                  <a:lnTo>
                    <a:pt x="138" y="336"/>
                  </a:lnTo>
                  <a:lnTo>
                    <a:pt x="138" y="327"/>
                  </a:lnTo>
                  <a:lnTo>
                    <a:pt x="141" y="327"/>
                  </a:lnTo>
                  <a:lnTo>
                    <a:pt x="141" y="319"/>
                  </a:lnTo>
                  <a:lnTo>
                    <a:pt x="148" y="319"/>
                  </a:lnTo>
                  <a:lnTo>
                    <a:pt x="148" y="315"/>
                  </a:lnTo>
                  <a:lnTo>
                    <a:pt x="155" y="315"/>
                  </a:lnTo>
                  <a:lnTo>
                    <a:pt x="155" y="306"/>
                  </a:lnTo>
                  <a:lnTo>
                    <a:pt x="158" y="306"/>
                  </a:lnTo>
                  <a:lnTo>
                    <a:pt x="158" y="302"/>
                  </a:lnTo>
                  <a:lnTo>
                    <a:pt x="162" y="302"/>
                  </a:lnTo>
                  <a:lnTo>
                    <a:pt x="162" y="298"/>
                  </a:lnTo>
                  <a:lnTo>
                    <a:pt x="165" y="298"/>
                  </a:lnTo>
                  <a:lnTo>
                    <a:pt x="165" y="290"/>
                  </a:lnTo>
                  <a:lnTo>
                    <a:pt x="168" y="290"/>
                  </a:lnTo>
                  <a:lnTo>
                    <a:pt x="168" y="285"/>
                  </a:lnTo>
                  <a:lnTo>
                    <a:pt x="172" y="285"/>
                  </a:lnTo>
                  <a:lnTo>
                    <a:pt x="172" y="281"/>
                  </a:lnTo>
                  <a:lnTo>
                    <a:pt x="178" y="281"/>
                  </a:lnTo>
                  <a:lnTo>
                    <a:pt x="178" y="264"/>
                  </a:lnTo>
                  <a:lnTo>
                    <a:pt x="182" y="264"/>
                  </a:lnTo>
                  <a:lnTo>
                    <a:pt x="182" y="256"/>
                  </a:lnTo>
                  <a:lnTo>
                    <a:pt x="189" y="256"/>
                  </a:lnTo>
                  <a:lnTo>
                    <a:pt x="189" y="252"/>
                  </a:lnTo>
                  <a:lnTo>
                    <a:pt x="199" y="252"/>
                  </a:lnTo>
                  <a:lnTo>
                    <a:pt x="199" y="247"/>
                  </a:lnTo>
                  <a:lnTo>
                    <a:pt x="212" y="247"/>
                  </a:lnTo>
                  <a:lnTo>
                    <a:pt x="212" y="243"/>
                  </a:lnTo>
                  <a:lnTo>
                    <a:pt x="215" y="243"/>
                  </a:lnTo>
                  <a:lnTo>
                    <a:pt x="215" y="239"/>
                  </a:lnTo>
                  <a:lnTo>
                    <a:pt x="222" y="239"/>
                  </a:lnTo>
                  <a:lnTo>
                    <a:pt x="222" y="235"/>
                  </a:lnTo>
                  <a:lnTo>
                    <a:pt x="226" y="235"/>
                  </a:lnTo>
                  <a:lnTo>
                    <a:pt x="226" y="230"/>
                  </a:lnTo>
                  <a:lnTo>
                    <a:pt x="229" y="230"/>
                  </a:lnTo>
                  <a:lnTo>
                    <a:pt x="229" y="222"/>
                  </a:lnTo>
                  <a:lnTo>
                    <a:pt x="236" y="222"/>
                  </a:lnTo>
                  <a:lnTo>
                    <a:pt x="236" y="218"/>
                  </a:lnTo>
                  <a:lnTo>
                    <a:pt x="242" y="218"/>
                  </a:lnTo>
                  <a:lnTo>
                    <a:pt x="242" y="214"/>
                  </a:lnTo>
                  <a:lnTo>
                    <a:pt x="249" y="214"/>
                  </a:lnTo>
                  <a:lnTo>
                    <a:pt x="249" y="205"/>
                  </a:lnTo>
                  <a:lnTo>
                    <a:pt x="266" y="205"/>
                  </a:lnTo>
                  <a:lnTo>
                    <a:pt x="266" y="201"/>
                  </a:lnTo>
                  <a:lnTo>
                    <a:pt x="269" y="201"/>
                  </a:lnTo>
                  <a:lnTo>
                    <a:pt x="269" y="197"/>
                  </a:lnTo>
                  <a:lnTo>
                    <a:pt x="279" y="197"/>
                  </a:lnTo>
                  <a:lnTo>
                    <a:pt x="279" y="192"/>
                  </a:lnTo>
                  <a:lnTo>
                    <a:pt x="286" y="192"/>
                  </a:lnTo>
                  <a:lnTo>
                    <a:pt x="286" y="188"/>
                  </a:lnTo>
                  <a:lnTo>
                    <a:pt x="296" y="188"/>
                  </a:lnTo>
                  <a:lnTo>
                    <a:pt x="296" y="184"/>
                  </a:lnTo>
                  <a:lnTo>
                    <a:pt x="303" y="184"/>
                  </a:lnTo>
                  <a:lnTo>
                    <a:pt x="303" y="180"/>
                  </a:lnTo>
                  <a:lnTo>
                    <a:pt x="313" y="180"/>
                  </a:lnTo>
                  <a:lnTo>
                    <a:pt x="313" y="176"/>
                  </a:lnTo>
                  <a:lnTo>
                    <a:pt x="320" y="176"/>
                  </a:lnTo>
                  <a:lnTo>
                    <a:pt x="320" y="171"/>
                  </a:lnTo>
                  <a:lnTo>
                    <a:pt x="336" y="171"/>
                  </a:lnTo>
                  <a:lnTo>
                    <a:pt x="336" y="167"/>
                  </a:lnTo>
                  <a:lnTo>
                    <a:pt x="340" y="167"/>
                  </a:lnTo>
                  <a:lnTo>
                    <a:pt x="340" y="163"/>
                  </a:lnTo>
                  <a:lnTo>
                    <a:pt x="350" y="163"/>
                  </a:lnTo>
                  <a:lnTo>
                    <a:pt x="350" y="159"/>
                  </a:lnTo>
                  <a:lnTo>
                    <a:pt x="360" y="159"/>
                  </a:lnTo>
                  <a:lnTo>
                    <a:pt x="360" y="154"/>
                  </a:lnTo>
                  <a:lnTo>
                    <a:pt x="363" y="154"/>
                  </a:lnTo>
                  <a:lnTo>
                    <a:pt x="363" y="150"/>
                  </a:lnTo>
                  <a:lnTo>
                    <a:pt x="370" y="150"/>
                  </a:lnTo>
                  <a:lnTo>
                    <a:pt x="370" y="146"/>
                  </a:lnTo>
                  <a:lnTo>
                    <a:pt x="373" y="146"/>
                  </a:lnTo>
                  <a:lnTo>
                    <a:pt x="373" y="142"/>
                  </a:lnTo>
                  <a:lnTo>
                    <a:pt x="377" y="142"/>
                  </a:lnTo>
                  <a:lnTo>
                    <a:pt x="377" y="137"/>
                  </a:lnTo>
                  <a:lnTo>
                    <a:pt x="410" y="137"/>
                  </a:lnTo>
                  <a:lnTo>
                    <a:pt x="410" y="133"/>
                  </a:lnTo>
                  <a:lnTo>
                    <a:pt x="427" y="133"/>
                  </a:lnTo>
                  <a:lnTo>
                    <a:pt x="427" y="129"/>
                  </a:lnTo>
                  <a:lnTo>
                    <a:pt x="434" y="129"/>
                  </a:lnTo>
                  <a:lnTo>
                    <a:pt x="434" y="120"/>
                  </a:lnTo>
                  <a:lnTo>
                    <a:pt x="444" y="120"/>
                  </a:lnTo>
                  <a:lnTo>
                    <a:pt x="444" y="116"/>
                  </a:lnTo>
                  <a:lnTo>
                    <a:pt x="468" y="116"/>
                  </a:lnTo>
                  <a:lnTo>
                    <a:pt x="468" y="112"/>
                  </a:lnTo>
                  <a:lnTo>
                    <a:pt x="481" y="112"/>
                  </a:lnTo>
                  <a:lnTo>
                    <a:pt x="481" y="108"/>
                  </a:lnTo>
                  <a:lnTo>
                    <a:pt x="498" y="108"/>
                  </a:lnTo>
                  <a:lnTo>
                    <a:pt x="498" y="103"/>
                  </a:lnTo>
                  <a:lnTo>
                    <a:pt x="511" y="103"/>
                  </a:lnTo>
                  <a:lnTo>
                    <a:pt x="511" y="99"/>
                  </a:lnTo>
                  <a:lnTo>
                    <a:pt x="525" y="99"/>
                  </a:lnTo>
                  <a:lnTo>
                    <a:pt x="525" y="95"/>
                  </a:lnTo>
                  <a:lnTo>
                    <a:pt x="545" y="95"/>
                  </a:lnTo>
                  <a:lnTo>
                    <a:pt x="545" y="86"/>
                  </a:lnTo>
                  <a:lnTo>
                    <a:pt x="558" y="86"/>
                  </a:lnTo>
                  <a:lnTo>
                    <a:pt x="558" y="86"/>
                  </a:lnTo>
                  <a:lnTo>
                    <a:pt x="565" y="86"/>
                  </a:lnTo>
                  <a:lnTo>
                    <a:pt x="565" y="82"/>
                  </a:lnTo>
                  <a:lnTo>
                    <a:pt x="582" y="82"/>
                  </a:lnTo>
                  <a:lnTo>
                    <a:pt x="582" y="82"/>
                  </a:lnTo>
                  <a:lnTo>
                    <a:pt x="589" y="82"/>
                  </a:lnTo>
                  <a:lnTo>
                    <a:pt x="589" y="82"/>
                  </a:lnTo>
                  <a:lnTo>
                    <a:pt x="599" y="82"/>
                  </a:lnTo>
                  <a:lnTo>
                    <a:pt x="599" y="78"/>
                  </a:lnTo>
                  <a:lnTo>
                    <a:pt x="616" y="78"/>
                  </a:lnTo>
                  <a:lnTo>
                    <a:pt x="616" y="74"/>
                  </a:lnTo>
                  <a:lnTo>
                    <a:pt x="656" y="74"/>
                  </a:lnTo>
                  <a:lnTo>
                    <a:pt x="656" y="69"/>
                  </a:lnTo>
                  <a:lnTo>
                    <a:pt x="673" y="69"/>
                  </a:lnTo>
                  <a:lnTo>
                    <a:pt x="673" y="65"/>
                  </a:lnTo>
                  <a:lnTo>
                    <a:pt x="696" y="65"/>
                  </a:lnTo>
                  <a:lnTo>
                    <a:pt x="696" y="61"/>
                  </a:lnTo>
                  <a:lnTo>
                    <a:pt x="750" y="61"/>
                  </a:lnTo>
                  <a:lnTo>
                    <a:pt x="750" y="56"/>
                  </a:lnTo>
                  <a:lnTo>
                    <a:pt x="753" y="56"/>
                  </a:lnTo>
                  <a:lnTo>
                    <a:pt x="753" y="56"/>
                  </a:lnTo>
                  <a:lnTo>
                    <a:pt x="757" y="56"/>
                  </a:lnTo>
                  <a:lnTo>
                    <a:pt x="757" y="52"/>
                  </a:lnTo>
                  <a:lnTo>
                    <a:pt x="760" y="52"/>
                  </a:lnTo>
                  <a:lnTo>
                    <a:pt x="760" y="48"/>
                  </a:lnTo>
                  <a:lnTo>
                    <a:pt x="787" y="48"/>
                  </a:lnTo>
                  <a:lnTo>
                    <a:pt x="787" y="44"/>
                  </a:lnTo>
                  <a:lnTo>
                    <a:pt x="814" y="44"/>
                  </a:lnTo>
                  <a:lnTo>
                    <a:pt x="814" y="39"/>
                  </a:lnTo>
                  <a:lnTo>
                    <a:pt x="834" y="39"/>
                  </a:lnTo>
                  <a:lnTo>
                    <a:pt x="834" y="35"/>
                  </a:lnTo>
                  <a:lnTo>
                    <a:pt x="848" y="35"/>
                  </a:lnTo>
                  <a:lnTo>
                    <a:pt x="848" y="35"/>
                  </a:lnTo>
                  <a:lnTo>
                    <a:pt x="858" y="35"/>
                  </a:lnTo>
                  <a:lnTo>
                    <a:pt x="858" y="35"/>
                  </a:lnTo>
                  <a:lnTo>
                    <a:pt x="864" y="35"/>
                  </a:lnTo>
                  <a:lnTo>
                    <a:pt x="864" y="35"/>
                  </a:lnTo>
                  <a:lnTo>
                    <a:pt x="888" y="35"/>
                  </a:lnTo>
                  <a:lnTo>
                    <a:pt x="888" y="35"/>
                  </a:lnTo>
                  <a:lnTo>
                    <a:pt x="921" y="35"/>
                  </a:lnTo>
                  <a:lnTo>
                    <a:pt x="921" y="31"/>
                  </a:lnTo>
                  <a:lnTo>
                    <a:pt x="925" y="31"/>
                  </a:lnTo>
                  <a:lnTo>
                    <a:pt x="925" y="26"/>
                  </a:lnTo>
                  <a:lnTo>
                    <a:pt x="942" y="26"/>
                  </a:lnTo>
                  <a:lnTo>
                    <a:pt x="942" y="22"/>
                  </a:lnTo>
                  <a:lnTo>
                    <a:pt x="958" y="22"/>
                  </a:lnTo>
                  <a:lnTo>
                    <a:pt x="958" y="22"/>
                  </a:lnTo>
                  <a:lnTo>
                    <a:pt x="969" y="22"/>
                  </a:lnTo>
                  <a:lnTo>
                    <a:pt x="969" y="22"/>
                  </a:lnTo>
                  <a:lnTo>
                    <a:pt x="982" y="22"/>
                  </a:lnTo>
                  <a:lnTo>
                    <a:pt x="982" y="18"/>
                  </a:lnTo>
                  <a:lnTo>
                    <a:pt x="1016" y="18"/>
                  </a:lnTo>
                  <a:lnTo>
                    <a:pt x="1016" y="13"/>
                  </a:lnTo>
                  <a:lnTo>
                    <a:pt x="1019" y="13"/>
                  </a:lnTo>
                  <a:lnTo>
                    <a:pt x="1019" y="9"/>
                  </a:lnTo>
                  <a:lnTo>
                    <a:pt x="1032" y="9"/>
                  </a:lnTo>
                  <a:lnTo>
                    <a:pt x="1032" y="9"/>
                  </a:lnTo>
                  <a:lnTo>
                    <a:pt x="1076" y="9"/>
                  </a:lnTo>
                  <a:lnTo>
                    <a:pt x="1076" y="5"/>
                  </a:lnTo>
                  <a:lnTo>
                    <a:pt x="1093" y="5"/>
                  </a:lnTo>
                  <a:lnTo>
                    <a:pt x="1093" y="0"/>
                  </a:lnTo>
                  <a:lnTo>
                    <a:pt x="1103" y="0"/>
                  </a:lnTo>
                  <a:lnTo>
                    <a:pt x="1103" y="0"/>
                  </a:lnTo>
                  <a:lnTo>
                    <a:pt x="1106" y="0"/>
                  </a:lnTo>
                  <a:lnTo>
                    <a:pt x="1106" y="0"/>
                  </a:lnTo>
                  <a:lnTo>
                    <a:pt x="1110" y="0"/>
                  </a:lnTo>
                  <a:lnTo>
                    <a:pt x="1110" y="0"/>
                  </a:lnTo>
                  <a:lnTo>
                    <a:pt x="1113" y="0"/>
                  </a:lnTo>
                  <a:lnTo>
                    <a:pt x="1113" y="0"/>
                  </a:lnTo>
                  <a:lnTo>
                    <a:pt x="1116" y="0"/>
                  </a:lnTo>
                  <a:lnTo>
                    <a:pt x="1116" y="0"/>
                  </a:lnTo>
                  <a:lnTo>
                    <a:pt x="1120" y="0"/>
                  </a:lnTo>
                  <a:lnTo>
                    <a:pt x="1120" y="0"/>
                  </a:lnTo>
                  <a:lnTo>
                    <a:pt x="1123" y="0"/>
                  </a:lnTo>
                  <a:lnTo>
                    <a:pt x="1123" y="0"/>
                  </a:lnTo>
                  <a:lnTo>
                    <a:pt x="1127" y="0"/>
                  </a:lnTo>
                  <a:lnTo>
                    <a:pt x="1127" y="0"/>
                  </a:lnTo>
                  <a:lnTo>
                    <a:pt x="1130" y="0"/>
                  </a:lnTo>
                  <a:lnTo>
                    <a:pt x="1130" y="0"/>
                  </a:lnTo>
                </a:path>
              </a:pathLst>
            </a:custGeom>
            <a:noFill/>
            <a:ln w="285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auto">
            <a:xfrm>
              <a:off x="1846263" y="3098800"/>
              <a:ext cx="4392612" cy="1590675"/>
            </a:xfrm>
            <a:custGeom>
              <a:avLst/>
              <a:gdLst>
                <a:gd name="T0" fmla="*/ 0 w 1130"/>
                <a:gd name="T1" fmla="*/ 409 h 409"/>
                <a:gd name="T2" fmla="*/ 17 w 1130"/>
                <a:gd name="T3" fmla="*/ 409 h 409"/>
                <a:gd name="T4" fmla="*/ 27 w 1130"/>
                <a:gd name="T5" fmla="*/ 401 h 409"/>
                <a:gd name="T6" fmla="*/ 34 w 1130"/>
                <a:gd name="T7" fmla="*/ 393 h 409"/>
                <a:gd name="T8" fmla="*/ 37 w 1130"/>
                <a:gd name="T9" fmla="*/ 372 h 409"/>
                <a:gd name="T10" fmla="*/ 47 w 1130"/>
                <a:gd name="T11" fmla="*/ 368 h 409"/>
                <a:gd name="T12" fmla="*/ 54 w 1130"/>
                <a:gd name="T13" fmla="*/ 360 h 409"/>
                <a:gd name="T14" fmla="*/ 61 w 1130"/>
                <a:gd name="T15" fmla="*/ 351 h 409"/>
                <a:gd name="T16" fmla="*/ 64 w 1130"/>
                <a:gd name="T17" fmla="*/ 335 h 409"/>
                <a:gd name="T18" fmla="*/ 71 w 1130"/>
                <a:gd name="T19" fmla="*/ 322 h 409"/>
                <a:gd name="T20" fmla="*/ 74 w 1130"/>
                <a:gd name="T21" fmla="*/ 302 h 409"/>
                <a:gd name="T22" fmla="*/ 81 w 1130"/>
                <a:gd name="T23" fmla="*/ 289 h 409"/>
                <a:gd name="T24" fmla="*/ 94 w 1130"/>
                <a:gd name="T25" fmla="*/ 273 h 409"/>
                <a:gd name="T26" fmla="*/ 101 w 1130"/>
                <a:gd name="T27" fmla="*/ 273 h 409"/>
                <a:gd name="T28" fmla="*/ 104 w 1130"/>
                <a:gd name="T29" fmla="*/ 256 h 409"/>
                <a:gd name="T30" fmla="*/ 115 w 1130"/>
                <a:gd name="T31" fmla="*/ 248 h 409"/>
                <a:gd name="T32" fmla="*/ 118 w 1130"/>
                <a:gd name="T33" fmla="*/ 244 h 409"/>
                <a:gd name="T34" fmla="*/ 145 w 1130"/>
                <a:gd name="T35" fmla="*/ 240 h 409"/>
                <a:gd name="T36" fmla="*/ 148 w 1130"/>
                <a:gd name="T37" fmla="*/ 231 h 409"/>
                <a:gd name="T38" fmla="*/ 155 w 1130"/>
                <a:gd name="T39" fmla="*/ 227 h 409"/>
                <a:gd name="T40" fmla="*/ 162 w 1130"/>
                <a:gd name="T41" fmla="*/ 215 h 409"/>
                <a:gd name="T42" fmla="*/ 172 w 1130"/>
                <a:gd name="T43" fmla="*/ 210 h 409"/>
                <a:gd name="T44" fmla="*/ 175 w 1130"/>
                <a:gd name="T45" fmla="*/ 202 h 409"/>
                <a:gd name="T46" fmla="*/ 182 w 1130"/>
                <a:gd name="T47" fmla="*/ 186 h 409"/>
                <a:gd name="T48" fmla="*/ 202 w 1130"/>
                <a:gd name="T49" fmla="*/ 173 h 409"/>
                <a:gd name="T50" fmla="*/ 212 w 1130"/>
                <a:gd name="T51" fmla="*/ 169 h 409"/>
                <a:gd name="T52" fmla="*/ 215 w 1130"/>
                <a:gd name="T53" fmla="*/ 161 h 409"/>
                <a:gd name="T54" fmla="*/ 249 w 1130"/>
                <a:gd name="T55" fmla="*/ 156 h 409"/>
                <a:gd name="T56" fmla="*/ 252 w 1130"/>
                <a:gd name="T57" fmla="*/ 148 h 409"/>
                <a:gd name="T58" fmla="*/ 269 w 1130"/>
                <a:gd name="T59" fmla="*/ 144 h 409"/>
                <a:gd name="T60" fmla="*/ 276 w 1130"/>
                <a:gd name="T61" fmla="*/ 140 h 409"/>
                <a:gd name="T62" fmla="*/ 283 w 1130"/>
                <a:gd name="T63" fmla="*/ 140 h 409"/>
                <a:gd name="T64" fmla="*/ 286 w 1130"/>
                <a:gd name="T65" fmla="*/ 140 h 409"/>
                <a:gd name="T66" fmla="*/ 310 w 1130"/>
                <a:gd name="T67" fmla="*/ 136 h 409"/>
                <a:gd name="T68" fmla="*/ 320 w 1130"/>
                <a:gd name="T69" fmla="*/ 127 h 409"/>
                <a:gd name="T70" fmla="*/ 343 w 1130"/>
                <a:gd name="T71" fmla="*/ 123 h 409"/>
                <a:gd name="T72" fmla="*/ 357 w 1130"/>
                <a:gd name="T73" fmla="*/ 115 h 409"/>
                <a:gd name="T74" fmla="*/ 417 w 1130"/>
                <a:gd name="T75" fmla="*/ 110 h 409"/>
                <a:gd name="T76" fmla="*/ 431 w 1130"/>
                <a:gd name="T77" fmla="*/ 106 h 409"/>
                <a:gd name="T78" fmla="*/ 461 w 1130"/>
                <a:gd name="T79" fmla="*/ 102 h 409"/>
                <a:gd name="T80" fmla="*/ 474 w 1130"/>
                <a:gd name="T81" fmla="*/ 94 h 409"/>
                <a:gd name="T82" fmla="*/ 518 w 1130"/>
                <a:gd name="T83" fmla="*/ 89 h 409"/>
                <a:gd name="T84" fmla="*/ 552 w 1130"/>
                <a:gd name="T85" fmla="*/ 81 h 409"/>
                <a:gd name="T86" fmla="*/ 582 w 1130"/>
                <a:gd name="T87" fmla="*/ 77 h 409"/>
                <a:gd name="T88" fmla="*/ 585 w 1130"/>
                <a:gd name="T89" fmla="*/ 68 h 409"/>
                <a:gd name="T90" fmla="*/ 690 w 1130"/>
                <a:gd name="T91" fmla="*/ 64 h 409"/>
                <a:gd name="T92" fmla="*/ 696 w 1130"/>
                <a:gd name="T93" fmla="*/ 56 h 409"/>
                <a:gd name="T94" fmla="*/ 780 w 1130"/>
                <a:gd name="T95" fmla="*/ 56 h 409"/>
                <a:gd name="T96" fmla="*/ 800 w 1130"/>
                <a:gd name="T97" fmla="*/ 43 h 409"/>
                <a:gd name="T98" fmla="*/ 851 w 1130"/>
                <a:gd name="T99" fmla="*/ 43 h 409"/>
                <a:gd name="T100" fmla="*/ 854 w 1130"/>
                <a:gd name="T101" fmla="*/ 39 h 409"/>
                <a:gd name="T102" fmla="*/ 948 w 1130"/>
                <a:gd name="T103" fmla="*/ 30 h 409"/>
                <a:gd name="T104" fmla="*/ 958 w 1130"/>
                <a:gd name="T105" fmla="*/ 22 h 409"/>
                <a:gd name="T106" fmla="*/ 1043 w 1130"/>
                <a:gd name="T107" fmla="*/ 18 h 409"/>
                <a:gd name="T108" fmla="*/ 1049 w 1130"/>
                <a:gd name="T109" fmla="*/ 13 h 409"/>
                <a:gd name="T110" fmla="*/ 1056 w 1130"/>
                <a:gd name="T111" fmla="*/ 9 h 409"/>
                <a:gd name="T112" fmla="*/ 1086 w 1130"/>
                <a:gd name="T113" fmla="*/ 9 h 409"/>
                <a:gd name="T114" fmla="*/ 1103 w 1130"/>
                <a:gd name="T115" fmla="*/ 9 h 409"/>
                <a:gd name="T116" fmla="*/ 1106 w 1130"/>
                <a:gd name="T117" fmla="*/ 9 h 409"/>
                <a:gd name="T118" fmla="*/ 1113 w 1130"/>
                <a:gd name="T119" fmla="*/ 9 h 409"/>
                <a:gd name="T120" fmla="*/ 1116 w 1130"/>
                <a:gd name="T121" fmla="*/ 5 h 409"/>
                <a:gd name="T122" fmla="*/ 1123 w 1130"/>
                <a:gd name="T123" fmla="*/ 5 h 409"/>
                <a:gd name="T124" fmla="*/ 1127 w 1130"/>
                <a:gd name="T125" fmla="*/ 0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30" h="409">
                  <a:moveTo>
                    <a:pt x="0" y="409"/>
                  </a:moveTo>
                  <a:lnTo>
                    <a:pt x="0" y="409"/>
                  </a:lnTo>
                  <a:lnTo>
                    <a:pt x="0" y="409"/>
                  </a:lnTo>
                  <a:lnTo>
                    <a:pt x="2" y="409"/>
                  </a:lnTo>
                  <a:lnTo>
                    <a:pt x="2" y="409"/>
                  </a:lnTo>
                  <a:lnTo>
                    <a:pt x="17" y="409"/>
                  </a:lnTo>
                  <a:lnTo>
                    <a:pt x="17" y="405"/>
                  </a:lnTo>
                  <a:lnTo>
                    <a:pt x="27" y="405"/>
                  </a:lnTo>
                  <a:lnTo>
                    <a:pt x="27" y="401"/>
                  </a:lnTo>
                  <a:lnTo>
                    <a:pt x="31" y="401"/>
                  </a:lnTo>
                  <a:lnTo>
                    <a:pt x="31" y="393"/>
                  </a:lnTo>
                  <a:lnTo>
                    <a:pt x="34" y="393"/>
                  </a:lnTo>
                  <a:lnTo>
                    <a:pt x="34" y="376"/>
                  </a:lnTo>
                  <a:lnTo>
                    <a:pt x="37" y="376"/>
                  </a:lnTo>
                  <a:lnTo>
                    <a:pt x="37" y="372"/>
                  </a:lnTo>
                  <a:lnTo>
                    <a:pt x="41" y="372"/>
                  </a:lnTo>
                  <a:lnTo>
                    <a:pt x="41" y="368"/>
                  </a:lnTo>
                  <a:lnTo>
                    <a:pt x="47" y="368"/>
                  </a:lnTo>
                  <a:lnTo>
                    <a:pt x="47" y="364"/>
                  </a:lnTo>
                  <a:lnTo>
                    <a:pt x="54" y="364"/>
                  </a:lnTo>
                  <a:lnTo>
                    <a:pt x="54" y="360"/>
                  </a:lnTo>
                  <a:lnTo>
                    <a:pt x="57" y="360"/>
                  </a:lnTo>
                  <a:lnTo>
                    <a:pt x="57" y="351"/>
                  </a:lnTo>
                  <a:lnTo>
                    <a:pt x="61" y="351"/>
                  </a:lnTo>
                  <a:lnTo>
                    <a:pt x="61" y="339"/>
                  </a:lnTo>
                  <a:lnTo>
                    <a:pt x="64" y="339"/>
                  </a:lnTo>
                  <a:lnTo>
                    <a:pt x="64" y="335"/>
                  </a:lnTo>
                  <a:lnTo>
                    <a:pt x="68" y="335"/>
                  </a:lnTo>
                  <a:lnTo>
                    <a:pt x="68" y="322"/>
                  </a:lnTo>
                  <a:lnTo>
                    <a:pt x="71" y="322"/>
                  </a:lnTo>
                  <a:lnTo>
                    <a:pt x="71" y="306"/>
                  </a:lnTo>
                  <a:lnTo>
                    <a:pt x="74" y="306"/>
                  </a:lnTo>
                  <a:lnTo>
                    <a:pt x="74" y="302"/>
                  </a:lnTo>
                  <a:lnTo>
                    <a:pt x="78" y="302"/>
                  </a:lnTo>
                  <a:lnTo>
                    <a:pt x="78" y="289"/>
                  </a:lnTo>
                  <a:lnTo>
                    <a:pt x="81" y="289"/>
                  </a:lnTo>
                  <a:lnTo>
                    <a:pt x="81" y="285"/>
                  </a:lnTo>
                  <a:lnTo>
                    <a:pt x="94" y="285"/>
                  </a:lnTo>
                  <a:lnTo>
                    <a:pt x="94" y="273"/>
                  </a:lnTo>
                  <a:lnTo>
                    <a:pt x="98" y="273"/>
                  </a:lnTo>
                  <a:lnTo>
                    <a:pt x="98" y="273"/>
                  </a:lnTo>
                  <a:lnTo>
                    <a:pt x="101" y="273"/>
                  </a:lnTo>
                  <a:lnTo>
                    <a:pt x="101" y="269"/>
                  </a:lnTo>
                  <a:lnTo>
                    <a:pt x="104" y="269"/>
                  </a:lnTo>
                  <a:lnTo>
                    <a:pt x="104" y="256"/>
                  </a:lnTo>
                  <a:lnTo>
                    <a:pt x="108" y="256"/>
                  </a:lnTo>
                  <a:lnTo>
                    <a:pt x="108" y="248"/>
                  </a:lnTo>
                  <a:lnTo>
                    <a:pt x="115" y="248"/>
                  </a:lnTo>
                  <a:lnTo>
                    <a:pt x="115" y="244"/>
                  </a:lnTo>
                  <a:lnTo>
                    <a:pt x="118" y="244"/>
                  </a:lnTo>
                  <a:lnTo>
                    <a:pt x="118" y="244"/>
                  </a:lnTo>
                  <a:lnTo>
                    <a:pt x="138" y="244"/>
                  </a:lnTo>
                  <a:lnTo>
                    <a:pt x="138" y="240"/>
                  </a:lnTo>
                  <a:lnTo>
                    <a:pt x="145" y="240"/>
                  </a:lnTo>
                  <a:lnTo>
                    <a:pt x="145" y="235"/>
                  </a:lnTo>
                  <a:lnTo>
                    <a:pt x="148" y="235"/>
                  </a:lnTo>
                  <a:lnTo>
                    <a:pt x="148" y="231"/>
                  </a:lnTo>
                  <a:lnTo>
                    <a:pt x="152" y="231"/>
                  </a:lnTo>
                  <a:lnTo>
                    <a:pt x="152" y="227"/>
                  </a:lnTo>
                  <a:lnTo>
                    <a:pt x="155" y="227"/>
                  </a:lnTo>
                  <a:lnTo>
                    <a:pt x="155" y="223"/>
                  </a:lnTo>
                  <a:lnTo>
                    <a:pt x="162" y="223"/>
                  </a:lnTo>
                  <a:lnTo>
                    <a:pt x="162" y="215"/>
                  </a:lnTo>
                  <a:lnTo>
                    <a:pt x="168" y="215"/>
                  </a:lnTo>
                  <a:lnTo>
                    <a:pt x="168" y="210"/>
                  </a:lnTo>
                  <a:lnTo>
                    <a:pt x="172" y="210"/>
                  </a:lnTo>
                  <a:lnTo>
                    <a:pt x="172" y="206"/>
                  </a:lnTo>
                  <a:lnTo>
                    <a:pt x="175" y="206"/>
                  </a:lnTo>
                  <a:lnTo>
                    <a:pt x="175" y="202"/>
                  </a:lnTo>
                  <a:lnTo>
                    <a:pt x="178" y="202"/>
                  </a:lnTo>
                  <a:lnTo>
                    <a:pt x="178" y="186"/>
                  </a:lnTo>
                  <a:lnTo>
                    <a:pt x="182" y="186"/>
                  </a:lnTo>
                  <a:lnTo>
                    <a:pt x="182" y="181"/>
                  </a:lnTo>
                  <a:lnTo>
                    <a:pt x="202" y="181"/>
                  </a:lnTo>
                  <a:lnTo>
                    <a:pt x="202" y="173"/>
                  </a:lnTo>
                  <a:lnTo>
                    <a:pt x="209" y="173"/>
                  </a:lnTo>
                  <a:lnTo>
                    <a:pt x="209" y="169"/>
                  </a:lnTo>
                  <a:lnTo>
                    <a:pt x="212" y="169"/>
                  </a:lnTo>
                  <a:lnTo>
                    <a:pt x="212" y="165"/>
                  </a:lnTo>
                  <a:lnTo>
                    <a:pt x="215" y="165"/>
                  </a:lnTo>
                  <a:lnTo>
                    <a:pt x="215" y="161"/>
                  </a:lnTo>
                  <a:lnTo>
                    <a:pt x="229" y="161"/>
                  </a:lnTo>
                  <a:lnTo>
                    <a:pt x="229" y="156"/>
                  </a:lnTo>
                  <a:lnTo>
                    <a:pt x="249" y="156"/>
                  </a:lnTo>
                  <a:lnTo>
                    <a:pt x="249" y="152"/>
                  </a:lnTo>
                  <a:lnTo>
                    <a:pt x="252" y="152"/>
                  </a:lnTo>
                  <a:lnTo>
                    <a:pt x="252" y="148"/>
                  </a:lnTo>
                  <a:lnTo>
                    <a:pt x="256" y="148"/>
                  </a:lnTo>
                  <a:lnTo>
                    <a:pt x="256" y="144"/>
                  </a:lnTo>
                  <a:lnTo>
                    <a:pt x="269" y="144"/>
                  </a:lnTo>
                  <a:lnTo>
                    <a:pt x="269" y="140"/>
                  </a:lnTo>
                  <a:lnTo>
                    <a:pt x="276" y="140"/>
                  </a:lnTo>
                  <a:lnTo>
                    <a:pt x="276" y="140"/>
                  </a:lnTo>
                  <a:lnTo>
                    <a:pt x="279" y="140"/>
                  </a:lnTo>
                  <a:lnTo>
                    <a:pt x="279" y="140"/>
                  </a:lnTo>
                  <a:lnTo>
                    <a:pt x="283" y="140"/>
                  </a:lnTo>
                  <a:lnTo>
                    <a:pt x="283" y="140"/>
                  </a:lnTo>
                  <a:lnTo>
                    <a:pt x="286" y="140"/>
                  </a:lnTo>
                  <a:lnTo>
                    <a:pt x="286" y="140"/>
                  </a:lnTo>
                  <a:lnTo>
                    <a:pt x="293" y="140"/>
                  </a:lnTo>
                  <a:lnTo>
                    <a:pt x="293" y="136"/>
                  </a:lnTo>
                  <a:lnTo>
                    <a:pt x="310" y="136"/>
                  </a:lnTo>
                  <a:lnTo>
                    <a:pt x="310" y="131"/>
                  </a:lnTo>
                  <a:lnTo>
                    <a:pt x="320" y="131"/>
                  </a:lnTo>
                  <a:lnTo>
                    <a:pt x="320" y="127"/>
                  </a:lnTo>
                  <a:lnTo>
                    <a:pt x="340" y="127"/>
                  </a:lnTo>
                  <a:lnTo>
                    <a:pt x="340" y="123"/>
                  </a:lnTo>
                  <a:lnTo>
                    <a:pt x="343" y="123"/>
                  </a:lnTo>
                  <a:lnTo>
                    <a:pt x="343" y="119"/>
                  </a:lnTo>
                  <a:lnTo>
                    <a:pt x="357" y="119"/>
                  </a:lnTo>
                  <a:lnTo>
                    <a:pt x="357" y="115"/>
                  </a:lnTo>
                  <a:lnTo>
                    <a:pt x="387" y="115"/>
                  </a:lnTo>
                  <a:lnTo>
                    <a:pt x="387" y="110"/>
                  </a:lnTo>
                  <a:lnTo>
                    <a:pt x="417" y="110"/>
                  </a:lnTo>
                  <a:lnTo>
                    <a:pt x="417" y="106"/>
                  </a:lnTo>
                  <a:lnTo>
                    <a:pt x="431" y="106"/>
                  </a:lnTo>
                  <a:lnTo>
                    <a:pt x="431" y="106"/>
                  </a:lnTo>
                  <a:lnTo>
                    <a:pt x="434" y="106"/>
                  </a:lnTo>
                  <a:lnTo>
                    <a:pt x="434" y="102"/>
                  </a:lnTo>
                  <a:lnTo>
                    <a:pt x="461" y="102"/>
                  </a:lnTo>
                  <a:lnTo>
                    <a:pt x="461" y="98"/>
                  </a:lnTo>
                  <a:lnTo>
                    <a:pt x="474" y="98"/>
                  </a:lnTo>
                  <a:lnTo>
                    <a:pt x="474" y="94"/>
                  </a:lnTo>
                  <a:lnTo>
                    <a:pt x="515" y="94"/>
                  </a:lnTo>
                  <a:lnTo>
                    <a:pt x="515" y="89"/>
                  </a:lnTo>
                  <a:lnTo>
                    <a:pt x="518" y="89"/>
                  </a:lnTo>
                  <a:lnTo>
                    <a:pt x="518" y="85"/>
                  </a:lnTo>
                  <a:lnTo>
                    <a:pt x="552" y="85"/>
                  </a:lnTo>
                  <a:lnTo>
                    <a:pt x="552" y="81"/>
                  </a:lnTo>
                  <a:lnTo>
                    <a:pt x="565" y="81"/>
                  </a:lnTo>
                  <a:lnTo>
                    <a:pt x="565" y="77"/>
                  </a:lnTo>
                  <a:lnTo>
                    <a:pt x="582" y="77"/>
                  </a:lnTo>
                  <a:lnTo>
                    <a:pt x="582" y="73"/>
                  </a:lnTo>
                  <a:lnTo>
                    <a:pt x="585" y="73"/>
                  </a:lnTo>
                  <a:lnTo>
                    <a:pt x="585" y="68"/>
                  </a:lnTo>
                  <a:lnTo>
                    <a:pt x="619" y="68"/>
                  </a:lnTo>
                  <a:lnTo>
                    <a:pt x="619" y="64"/>
                  </a:lnTo>
                  <a:lnTo>
                    <a:pt x="690" y="64"/>
                  </a:lnTo>
                  <a:lnTo>
                    <a:pt x="690" y="60"/>
                  </a:lnTo>
                  <a:lnTo>
                    <a:pt x="696" y="60"/>
                  </a:lnTo>
                  <a:lnTo>
                    <a:pt x="696" y="56"/>
                  </a:lnTo>
                  <a:lnTo>
                    <a:pt x="723" y="56"/>
                  </a:lnTo>
                  <a:lnTo>
                    <a:pt x="723" y="56"/>
                  </a:lnTo>
                  <a:lnTo>
                    <a:pt x="780" y="56"/>
                  </a:lnTo>
                  <a:lnTo>
                    <a:pt x="780" y="47"/>
                  </a:lnTo>
                  <a:lnTo>
                    <a:pt x="800" y="47"/>
                  </a:lnTo>
                  <a:lnTo>
                    <a:pt x="800" y="43"/>
                  </a:lnTo>
                  <a:lnTo>
                    <a:pt x="848" y="43"/>
                  </a:lnTo>
                  <a:lnTo>
                    <a:pt x="848" y="43"/>
                  </a:lnTo>
                  <a:lnTo>
                    <a:pt x="851" y="43"/>
                  </a:lnTo>
                  <a:lnTo>
                    <a:pt x="851" y="43"/>
                  </a:lnTo>
                  <a:lnTo>
                    <a:pt x="854" y="43"/>
                  </a:lnTo>
                  <a:lnTo>
                    <a:pt x="854" y="39"/>
                  </a:lnTo>
                  <a:lnTo>
                    <a:pt x="915" y="39"/>
                  </a:lnTo>
                  <a:lnTo>
                    <a:pt x="915" y="30"/>
                  </a:lnTo>
                  <a:lnTo>
                    <a:pt x="948" y="30"/>
                  </a:lnTo>
                  <a:lnTo>
                    <a:pt x="948" y="26"/>
                  </a:lnTo>
                  <a:lnTo>
                    <a:pt x="958" y="26"/>
                  </a:lnTo>
                  <a:lnTo>
                    <a:pt x="958" y="22"/>
                  </a:lnTo>
                  <a:lnTo>
                    <a:pt x="972" y="22"/>
                  </a:lnTo>
                  <a:lnTo>
                    <a:pt x="972" y="18"/>
                  </a:lnTo>
                  <a:lnTo>
                    <a:pt x="1043" y="18"/>
                  </a:lnTo>
                  <a:lnTo>
                    <a:pt x="1043" y="13"/>
                  </a:lnTo>
                  <a:lnTo>
                    <a:pt x="1049" y="13"/>
                  </a:lnTo>
                  <a:lnTo>
                    <a:pt x="1049" y="13"/>
                  </a:lnTo>
                  <a:lnTo>
                    <a:pt x="1053" y="13"/>
                  </a:lnTo>
                  <a:lnTo>
                    <a:pt x="1053" y="9"/>
                  </a:lnTo>
                  <a:lnTo>
                    <a:pt x="1056" y="9"/>
                  </a:lnTo>
                  <a:lnTo>
                    <a:pt x="1056" y="9"/>
                  </a:lnTo>
                  <a:lnTo>
                    <a:pt x="1086" y="9"/>
                  </a:lnTo>
                  <a:lnTo>
                    <a:pt x="1086" y="9"/>
                  </a:lnTo>
                  <a:lnTo>
                    <a:pt x="1100" y="9"/>
                  </a:lnTo>
                  <a:lnTo>
                    <a:pt x="1100" y="9"/>
                  </a:lnTo>
                  <a:lnTo>
                    <a:pt x="1103" y="9"/>
                  </a:lnTo>
                  <a:lnTo>
                    <a:pt x="1103" y="9"/>
                  </a:lnTo>
                  <a:lnTo>
                    <a:pt x="1106" y="9"/>
                  </a:lnTo>
                  <a:lnTo>
                    <a:pt x="1106" y="9"/>
                  </a:lnTo>
                  <a:lnTo>
                    <a:pt x="1110" y="9"/>
                  </a:lnTo>
                  <a:lnTo>
                    <a:pt x="1110" y="9"/>
                  </a:lnTo>
                  <a:lnTo>
                    <a:pt x="1113" y="9"/>
                  </a:lnTo>
                  <a:lnTo>
                    <a:pt x="1113" y="5"/>
                  </a:lnTo>
                  <a:lnTo>
                    <a:pt x="1116" y="5"/>
                  </a:lnTo>
                  <a:lnTo>
                    <a:pt x="1116" y="5"/>
                  </a:lnTo>
                  <a:lnTo>
                    <a:pt x="1120" y="5"/>
                  </a:lnTo>
                  <a:lnTo>
                    <a:pt x="1120" y="5"/>
                  </a:lnTo>
                  <a:lnTo>
                    <a:pt x="1123" y="5"/>
                  </a:lnTo>
                  <a:lnTo>
                    <a:pt x="1123" y="0"/>
                  </a:lnTo>
                  <a:lnTo>
                    <a:pt x="1127" y="0"/>
                  </a:lnTo>
                  <a:lnTo>
                    <a:pt x="1127" y="0"/>
                  </a:lnTo>
                  <a:lnTo>
                    <a:pt x="1130" y="0"/>
                  </a:lnTo>
                  <a:lnTo>
                    <a:pt x="1130" y="0"/>
                  </a:lnTo>
                </a:path>
              </a:pathLst>
            </a:custGeom>
            <a:noFill/>
            <a:ln w="28575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4" name="Rectangle 25"/>
            <p:cNvSpPr>
              <a:spLocks noChangeArrowheads="1"/>
            </p:cNvSpPr>
            <p:nvPr/>
          </p:nvSpPr>
          <p:spPr bwMode="auto">
            <a:xfrm>
              <a:off x="3913188" y="3592513"/>
              <a:ext cx="414337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 b="0" dirty="0" smtClean="0">
                  <a:solidFill>
                    <a:srgbClr val="008000"/>
                  </a:solidFill>
                  <a:latin typeface="+mn-lt"/>
                </a:rPr>
                <a:t>8.9%</a:t>
              </a:r>
              <a:endParaRPr lang="en-US" altLang="en-US" sz="1600" dirty="0" smtClean="0">
                <a:solidFill>
                  <a:srgbClr val="008000"/>
                </a:solidFill>
                <a:latin typeface="+mn-lt"/>
              </a:endParaRPr>
            </a:p>
          </p:txBody>
        </p:sp>
        <p:sp>
          <p:nvSpPr>
            <p:cNvPr id="15" name="Rectangle 26"/>
            <p:cNvSpPr>
              <a:spLocks noChangeArrowheads="1"/>
            </p:cNvSpPr>
            <p:nvPr/>
          </p:nvSpPr>
          <p:spPr bwMode="auto">
            <a:xfrm>
              <a:off x="6018213" y="3305175"/>
              <a:ext cx="520700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 b="0" smtClean="0">
                  <a:solidFill>
                    <a:srgbClr val="008000"/>
                  </a:solidFill>
                  <a:latin typeface="+mn-lt"/>
                </a:rPr>
                <a:t>11.0%</a:t>
              </a:r>
              <a:endParaRPr lang="en-US" altLang="en-US" sz="1600" smtClean="0">
                <a:solidFill>
                  <a:srgbClr val="008000"/>
                </a:solidFill>
                <a:latin typeface="+mn-lt"/>
              </a:endParaRPr>
            </a:p>
          </p:txBody>
        </p:sp>
        <p:sp>
          <p:nvSpPr>
            <p:cNvPr id="16" name="Rectangle 27"/>
            <p:cNvSpPr>
              <a:spLocks noChangeArrowheads="1"/>
            </p:cNvSpPr>
            <p:nvPr/>
          </p:nvSpPr>
          <p:spPr bwMode="auto">
            <a:xfrm>
              <a:off x="3860800" y="2582863"/>
              <a:ext cx="520700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 b="0" dirty="0" smtClean="0">
                  <a:solidFill>
                    <a:srgbClr val="FF9900"/>
                  </a:solidFill>
                  <a:latin typeface="+mn-lt"/>
                </a:rPr>
                <a:t>12.2%</a:t>
              </a:r>
              <a:endParaRPr lang="en-US" altLang="en-US" sz="2400" dirty="0" smtClean="0">
                <a:solidFill>
                  <a:srgbClr val="FF9900"/>
                </a:solidFill>
                <a:latin typeface="+mn-lt"/>
              </a:endParaRPr>
            </a:p>
          </p:txBody>
        </p:sp>
        <p:sp>
          <p:nvSpPr>
            <p:cNvPr id="17" name="Rectangle 28"/>
            <p:cNvSpPr>
              <a:spLocks noChangeArrowheads="1"/>
            </p:cNvSpPr>
            <p:nvPr/>
          </p:nvSpPr>
          <p:spPr bwMode="auto">
            <a:xfrm>
              <a:off x="6018213" y="2290763"/>
              <a:ext cx="520700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 b="0" dirty="0" smtClean="0">
                  <a:solidFill>
                    <a:srgbClr val="FF9900"/>
                  </a:solidFill>
                  <a:latin typeface="+mn-lt"/>
                </a:rPr>
                <a:t>14.4%</a:t>
              </a:r>
              <a:endParaRPr lang="en-US" altLang="en-US" sz="2400" dirty="0" smtClean="0">
                <a:solidFill>
                  <a:srgbClr val="FF9900"/>
                </a:solidFill>
                <a:latin typeface="+mn-lt"/>
              </a:endParaRPr>
            </a:p>
          </p:txBody>
        </p:sp>
        <p:sp>
          <p:nvSpPr>
            <p:cNvPr id="20" name="Rectangle 31"/>
            <p:cNvSpPr>
              <a:spLocks noChangeArrowheads="1"/>
            </p:cNvSpPr>
            <p:nvPr/>
          </p:nvSpPr>
          <p:spPr bwMode="auto">
            <a:xfrm>
              <a:off x="3001963" y="3865563"/>
              <a:ext cx="2236787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b="0" dirty="0" smtClean="0">
                  <a:solidFill>
                    <a:srgbClr val="008000"/>
                  </a:solidFill>
                  <a:latin typeface="+mn-lt"/>
                </a:rPr>
                <a:t>Enhanced prophylaxis</a:t>
              </a:r>
              <a:endParaRPr lang="en-US" altLang="en-US" dirty="0" smtClean="0">
                <a:solidFill>
                  <a:srgbClr val="008000"/>
                </a:solidFill>
                <a:latin typeface="+mn-lt"/>
              </a:endParaRPr>
            </a:p>
          </p:txBody>
        </p:sp>
        <p:sp>
          <p:nvSpPr>
            <p:cNvPr id="21" name="Rectangle 32"/>
            <p:cNvSpPr>
              <a:spLocks noChangeArrowheads="1"/>
            </p:cNvSpPr>
            <p:nvPr/>
          </p:nvSpPr>
          <p:spPr bwMode="auto">
            <a:xfrm>
              <a:off x="3040063" y="2125663"/>
              <a:ext cx="2160587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b="0" dirty="0" smtClean="0">
                  <a:solidFill>
                    <a:srgbClr val="FF9900"/>
                  </a:solidFill>
                  <a:latin typeface="+mn-lt"/>
                </a:rPr>
                <a:t>Standard prophylaxis</a:t>
              </a:r>
              <a:endParaRPr lang="en-US" altLang="en-US" sz="2400" dirty="0" smtClean="0">
                <a:solidFill>
                  <a:srgbClr val="FF9900"/>
                </a:solidFill>
                <a:latin typeface="+mn-lt"/>
              </a:endParaRPr>
            </a:p>
          </p:txBody>
        </p:sp>
        <p:sp>
          <p:nvSpPr>
            <p:cNvPr id="22" name="Line 33"/>
            <p:cNvSpPr>
              <a:spLocks noChangeShapeType="1"/>
            </p:cNvSpPr>
            <p:nvPr/>
          </p:nvSpPr>
          <p:spPr bwMode="auto">
            <a:xfrm flipV="1">
              <a:off x="1746250" y="1695450"/>
              <a:ext cx="0" cy="3094038"/>
            </a:xfrm>
            <a:prstGeom prst="line">
              <a:avLst/>
            </a:pr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3" name="Line 34"/>
            <p:cNvSpPr>
              <a:spLocks noChangeShapeType="1"/>
            </p:cNvSpPr>
            <p:nvPr/>
          </p:nvSpPr>
          <p:spPr bwMode="auto">
            <a:xfrm flipH="1">
              <a:off x="1679575" y="4689475"/>
              <a:ext cx="66675" cy="0"/>
            </a:xfrm>
            <a:prstGeom prst="line">
              <a:avLst/>
            </a:pr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4" name="Rectangle 35"/>
            <p:cNvSpPr>
              <a:spLocks noChangeArrowheads="1"/>
            </p:cNvSpPr>
            <p:nvPr/>
          </p:nvSpPr>
          <p:spPr bwMode="auto">
            <a:xfrm>
              <a:off x="1366838" y="4603750"/>
              <a:ext cx="325437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300" b="0" smtClean="0">
                  <a:solidFill>
                    <a:srgbClr val="000000"/>
                  </a:solidFill>
                  <a:latin typeface="+mn-lt"/>
                </a:rPr>
                <a:t>0.00</a:t>
              </a:r>
              <a:endParaRPr lang="en-US" altLang="en-US" smtClean="0">
                <a:latin typeface="+mn-lt"/>
              </a:endParaRPr>
            </a:p>
          </p:txBody>
        </p:sp>
        <p:sp>
          <p:nvSpPr>
            <p:cNvPr id="25" name="Line 36"/>
            <p:cNvSpPr>
              <a:spLocks noChangeShapeType="1"/>
            </p:cNvSpPr>
            <p:nvPr/>
          </p:nvSpPr>
          <p:spPr bwMode="auto">
            <a:xfrm flipH="1">
              <a:off x="1679575" y="3965575"/>
              <a:ext cx="66675" cy="0"/>
            </a:xfrm>
            <a:prstGeom prst="line">
              <a:avLst/>
            </a:pr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6" name="Rectangle 37"/>
            <p:cNvSpPr>
              <a:spLocks noChangeArrowheads="1"/>
            </p:cNvSpPr>
            <p:nvPr/>
          </p:nvSpPr>
          <p:spPr bwMode="auto">
            <a:xfrm>
              <a:off x="1366838" y="3884613"/>
              <a:ext cx="325437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300" b="0" smtClean="0">
                  <a:solidFill>
                    <a:srgbClr val="000000"/>
                  </a:solidFill>
                  <a:latin typeface="+mn-lt"/>
                </a:rPr>
                <a:t>0.05</a:t>
              </a:r>
              <a:endParaRPr lang="en-US" altLang="en-US" smtClean="0">
                <a:latin typeface="+mn-lt"/>
              </a:endParaRPr>
            </a:p>
          </p:txBody>
        </p:sp>
        <p:sp>
          <p:nvSpPr>
            <p:cNvPr id="27" name="Line 38"/>
            <p:cNvSpPr>
              <a:spLocks noChangeShapeType="1"/>
            </p:cNvSpPr>
            <p:nvPr/>
          </p:nvSpPr>
          <p:spPr bwMode="auto">
            <a:xfrm flipH="1">
              <a:off x="1679575" y="3243263"/>
              <a:ext cx="66675" cy="0"/>
            </a:xfrm>
            <a:prstGeom prst="line">
              <a:avLst/>
            </a:pr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8" name="Rectangle 39"/>
            <p:cNvSpPr>
              <a:spLocks noChangeArrowheads="1"/>
            </p:cNvSpPr>
            <p:nvPr/>
          </p:nvSpPr>
          <p:spPr bwMode="auto">
            <a:xfrm>
              <a:off x="1366838" y="3160713"/>
              <a:ext cx="325437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300" b="0" smtClean="0">
                  <a:solidFill>
                    <a:srgbClr val="000000"/>
                  </a:solidFill>
                  <a:latin typeface="+mn-lt"/>
                </a:rPr>
                <a:t>0.10</a:t>
              </a:r>
              <a:endParaRPr lang="en-US" altLang="en-US" smtClean="0">
                <a:latin typeface="+mn-lt"/>
              </a:endParaRPr>
            </a:p>
          </p:txBody>
        </p:sp>
        <p:sp>
          <p:nvSpPr>
            <p:cNvPr id="29" name="Line 40"/>
            <p:cNvSpPr>
              <a:spLocks noChangeShapeType="1"/>
            </p:cNvSpPr>
            <p:nvPr/>
          </p:nvSpPr>
          <p:spPr bwMode="auto">
            <a:xfrm flipH="1">
              <a:off x="1679575" y="2519363"/>
              <a:ext cx="66675" cy="0"/>
            </a:xfrm>
            <a:prstGeom prst="line">
              <a:avLst/>
            </a:pr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30" name="Rectangle 41"/>
            <p:cNvSpPr>
              <a:spLocks noChangeArrowheads="1"/>
            </p:cNvSpPr>
            <p:nvPr/>
          </p:nvSpPr>
          <p:spPr bwMode="auto">
            <a:xfrm>
              <a:off x="1366838" y="2435225"/>
              <a:ext cx="325437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300" b="0" smtClean="0">
                  <a:solidFill>
                    <a:srgbClr val="000000"/>
                  </a:solidFill>
                  <a:latin typeface="+mn-lt"/>
                </a:rPr>
                <a:t>0.15</a:t>
              </a:r>
              <a:endParaRPr lang="en-US" altLang="en-US" smtClean="0">
                <a:latin typeface="+mn-lt"/>
              </a:endParaRPr>
            </a:p>
          </p:txBody>
        </p:sp>
        <p:sp>
          <p:nvSpPr>
            <p:cNvPr id="31" name="Line 42"/>
            <p:cNvSpPr>
              <a:spLocks noChangeShapeType="1"/>
            </p:cNvSpPr>
            <p:nvPr/>
          </p:nvSpPr>
          <p:spPr bwMode="auto">
            <a:xfrm flipH="1">
              <a:off x="1679575" y="1797050"/>
              <a:ext cx="66675" cy="0"/>
            </a:xfrm>
            <a:prstGeom prst="line">
              <a:avLst/>
            </a:pr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8192" name="Rectangle 43"/>
            <p:cNvSpPr>
              <a:spLocks noChangeArrowheads="1"/>
            </p:cNvSpPr>
            <p:nvPr/>
          </p:nvSpPr>
          <p:spPr bwMode="auto">
            <a:xfrm>
              <a:off x="1366838" y="1711325"/>
              <a:ext cx="325437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300" b="0" smtClean="0">
                  <a:solidFill>
                    <a:srgbClr val="000000"/>
                  </a:solidFill>
                  <a:latin typeface="+mn-lt"/>
                </a:rPr>
                <a:t>0.20</a:t>
              </a:r>
              <a:endParaRPr lang="en-US" altLang="en-US" smtClean="0">
                <a:latin typeface="+mn-lt"/>
              </a:endParaRPr>
            </a:p>
          </p:txBody>
        </p:sp>
        <p:sp>
          <p:nvSpPr>
            <p:cNvPr id="8193" name="Rectangle 44"/>
            <p:cNvSpPr>
              <a:spLocks noChangeArrowheads="1"/>
            </p:cNvSpPr>
            <p:nvPr/>
          </p:nvSpPr>
          <p:spPr bwMode="auto">
            <a:xfrm rot="16200000">
              <a:off x="926306" y="3078957"/>
              <a:ext cx="428625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 dirty="0" smtClean="0">
                  <a:solidFill>
                    <a:srgbClr val="000000"/>
                  </a:solidFill>
                  <a:latin typeface="+mn-lt"/>
                </a:rPr>
                <a:t>Died</a:t>
              </a:r>
              <a:endParaRPr lang="en-US" altLang="en-US" sz="2400" dirty="0" smtClean="0">
                <a:latin typeface="+mn-lt"/>
              </a:endParaRPr>
            </a:p>
          </p:txBody>
        </p:sp>
        <p:sp>
          <p:nvSpPr>
            <p:cNvPr id="8204" name="Rectangle 45"/>
            <p:cNvSpPr>
              <a:spLocks noChangeArrowheads="1"/>
            </p:cNvSpPr>
            <p:nvPr/>
          </p:nvSpPr>
          <p:spPr bwMode="auto">
            <a:xfrm rot="16200000">
              <a:off x="1147763" y="3106737"/>
              <a:ext cx="50800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300" b="0" smtClean="0">
                  <a:solidFill>
                    <a:srgbClr val="000000"/>
                  </a:solidFill>
                  <a:latin typeface="+mn-lt"/>
                </a:rPr>
                <a:t> </a:t>
              </a:r>
              <a:endParaRPr lang="en-US" altLang="en-US" smtClean="0">
                <a:latin typeface="+mn-lt"/>
              </a:endParaRPr>
            </a:p>
          </p:txBody>
        </p:sp>
        <p:sp>
          <p:nvSpPr>
            <p:cNvPr id="8205" name="Rectangle 46"/>
            <p:cNvSpPr>
              <a:spLocks noChangeArrowheads="1"/>
            </p:cNvSpPr>
            <p:nvPr/>
          </p:nvSpPr>
          <p:spPr bwMode="auto">
            <a:xfrm>
              <a:off x="1798638" y="5594350"/>
              <a:ext cx="182562" cy="138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900" b="0" smtClean="0">
                  <a:solidFill>
                    <a:srgbClr val="008000"/>
                  </a:solidFill>
                  <a:latin typeface="+mn-lt"/>
                </a:rPr>
                <a:t>906</a:t>
              </a:r>
              <a:endParaRPr lang="en-US" altLang="en-US" sz="900" smtClean="0">
                <a:solidFill>
                  <a:srgbClr val="008000"/>
                </a:solidFill>
                <a:latin typeface="+mn-lt"/>
              </a:endParaRPr>
            </a:p>
          </p:txBody>
        </p:sp>
        <p:sp>
          <p:nvSpPr>
            <p:cNvPr id="8206" name="Rectangle 47"/>
            <p:cNvSpPr>
              <a:spLocks noChangeArrowheads="1"/>
            </p:cNvSpPr>
            <p:nvPr/>
          </p:nvSpPr>
          <p:spPr bwMode="auto">
            <a:xfrm>
              <a:off x="2533650" y="5594350"/>
              <a:ext cx="182563" cy="138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900" b="0" smtClean="0">
                  <a:solidFill>
                    <a:srgbClr val="008000"/>
                  </a:solidFill>
                  <a:latin typeface="+mn-lt"/>
                </a:rPr>
                <a:t>839</a:t>
              </a:r>
              <a:endParaRPr lang="en-US" altLang="en-US" sz="900" smtClean="0">
                <a:solidFill>
                  <a:srgbClr val="008000"/>
                </a:solidFill>
                <a:latin typeface="+mn-lt"/>
              </a:endParaRPr>
            </a:p>
          </p:txBody>
        </p:sp>
        <p:sp>
          <p:nvSpPr>
            <p:cNvPr id="8207" name="Rectangle 48"/>
            <p:cNvSpPr>
              <a:spLocks noChangeArrowheads="1"/>
            </p:cNvSpPr>
            <p:nvPr/>
          </p:nvSpPr>
          <p:spPr bwMode="auto">
            <a:xfrm>
              <a:off x="2154238" y="5594350"/>
              <a:ext cx="204787" cy="138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900" b="0" smtClean="0">
                  <a:solidFill>
                    <a:srgbClr val="008000"/>
                  </a:solidFill>
                  <a:latin typeface="+mn-lt"/>
                </a:rPr>
                <a:t>(55)</a:t>
              </a:r>
              <a:endParaRPr lang="en-US" altLang="en-US" sz="900" smtClean="0">
                <a:solidFill>
                  <a:srgbClr val="008000"/>
                </a:solidFill>
                <a:latin typeface="+mn-lt"/>
              </a:endParaRPr>
            </a:p>
          </p:txBody>
        </p:sp>
        <p:sp>
          <p:nvSpPr>
            <p:cNvPr id="8208" name="Rectangle 49"/>
            <p:cNvSpPr>
              <a:spLocks noChangeArrowheads="1"/>
            </p:cNvSpPr>
            <p:nvPr/>
          </p:nvSpPr>
          <p:spPr bwMode="auto">
            <a:xfrm>
              <a:off x="3263900" y="5594350"/>
              <a:ext cx="182563" cy="138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900" b="0" smtClean="0">
                  <a:solidFill>
                    <a:srgbClr val="008000"/>
                  </a:solidFill>
                  <a:latin typeface="+mn-lt"/>
                </a:rPr>
                <a:t>816</a:t>
              </a:r>
              <a:endParaRPr lang="en-US" altLang="en-US" sz="900" smtClean="0">
                <a:solidFill>
                  <a:srgbClr val="008000"/>
                </a:solidFill>
                <a:latin typeface="+mn-lt"/>
              </a:endParaRPr>
            </a:p>
          </p:txBody>
        </p:sp>
        <p:sp>
          <p:nvSpPr>
            <p:cNvPr id="8209" name="Rectangle 50"/>
            <p:cNvSpPr>
              <a:spLocks noChangeArrowheads="1"/>
            </p:cNvSpPr>
            <p:nvPr/>
          </p:nvSpPr>
          <p:spPr bwMode="auto">
            <a:xfrm>
              <a:off x="2887663" y="5594350"/>
              <a:ext cx="204787" cy="138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900" b="0" smtClean="0">
                  <a:solidFill>
                    <a:srgbClr val="008000"/>
                  </a:solidFill>
                  <a:latin typeface="+mn-lt"/>
                </a:rPr>
                <a:t>(16)</a:t>
              </a:r>
              <a:endParaRPr lang="en-US" altLang="en-US" sz="900" smtClean="0">
                <a:solidFill>
                  <a:srgbClr val="008000"/>
                </a:solidFill>
                <a:latin typeface="+mn-lt"/>
              </a:endParaRPr>
            </a:p>
          </p:txBody>
        </p:sp>
        <p:sp>
          <p:nvSpPr>
            <p:cNvPr id="8210" name="Rectangle 51"/>
            <p:cNvSpPr>
              <a:spLocks noChangeArrowheads="1"/>
            </p:cNvSpPr>
            <p:nvPr/>
          </p:nvSpPr>
          <p:spPr bwMode="auto">
            <a:xfrm>
              <a:off x="3995738" y="5594350"/>
              <a:ext cx="182562" cy="138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900" b="0" smtClean="0">
                  <a:solidFill>
                    <a:srgbClr val="008000"/>
                  </a:solidFill>
                  <a:latin typeface="+mn-lt"/>
                </a:rPr>
                <a:t>807</a:t>
              </a:r>
              <a:endParaRPr lang="en-US" altLang="en-US" sz="900" smtClean="0">
                <a:solidFill>
                  <a:srgbClr val="008000"/>
                </a:solidFill>
                <a:latin typeface="+mn-lt"/>
              </a:endParaRPr>
            </a:p>
          </p:txBody>
        </p:sp>
        <p:sp>
          <p:nvSpPr>
            <p:cNvPr id="8211" name="Rectangle 52"/>
            <p:cNvSpPr>
              <a:spLocks noChangeArrowheads="1"/>
            </p:cNvSpPr>
            <p:nvPr/>
          </p:nvSpPr>
          <p:spPr bwMode="auto">
            <a:xfrm>
              <a:off x="3644900" y="5594350"/>
              <a:ext cx="144463" cy="138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900" b="0" smtClean="0">
                  <a:solidFill>
                    <a:srgbClr val="008000"/>
                  </a:solidFill>
                  <a:latin typeface="+mn-lt"/>
                </a:rPr>
                <a:t>(8)</a:t>
              </a:r>
              <a:endParaRPr lang="en-US" altLang="en-US" sz="900" smtClean="0">
                <a:solidFill>
                  <a:srgbClr val="008000"/>
                </a:solidFill>
                <a:latin typeface="+mn-lt"/>
              </a:endParaRPr>
            </a:p>
          </p:txBody>
        </p:sp>
        <p:sp>
          <p:nvSpPr>
            <p:cNvPr id="8212" name="Rectangle 53"/>
            <p:cNvSpPr>
              <a:spLocks noChangeArrowheads="1"/>
            </p:cNvSpPr>
            <p:nvPr/>
          </p:nvSpPr>
          <p:spPr bwMode="auto">
            <a:xfrm>
              <a:off x="4725988" y="5594350"/>
              <a:ext cx="182562" cy="138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900" b="0" smtClean="0">
                  <a:solidFill>
                    <a:srgbClr val="008000"/>
                  </a:solidFill>
                  <a:latin typeface="+mn-lt"/>
                </a:rPr>
                <a:t>797</a:t>
              </a:r>
              <a:endParaRPr lang="en-US" altLang="en-US" sz="900" smtClean="0">
                <a:solidFill>
                  <a:srgbClr val="008000"/>
                </a:solidFill>
                <a:latin typeface="+mn-lt"/>
              </a:endParaRPr>
            </a:p>
          </p:txBody>
        </p:sp>
        <p:sp>
          <p:nvSpPr>
            <p:cNvPr id="8213" name="Rectangle 54"/>
            <p:cNvSpPr>
              <a:spLocks noChangeArrowheads="1"/>
            </p:cNvSpPr>
            <p:nvPr/>
          </p:nvSpPr>
          <p:spPr bwMode="auto">
            <a:xfrm>
              <a:off x="4375150" y="5594350"/>
              <a:ext cx="144463" cy="138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900" b="0" smtClean="0">
                  <a:solidFill>
                    <a:srgbClr val="008000"/>
                  </a:solidFill>
                  <a:latin typeface="+mn-lt"/>
                </a:rPr>
                <a:t>(6)</a:t>
              </a:r>
              <a:endParaRPr lang="en-US" altLang="en-US" sz="900" smtClean="0">
                <a:solidFill>
                  <a:srgbClr val="008000"/>
                </a:solidFill>
                <a:latin typeface="+mn-lt"/>
              </a:endParaRPr>
            </a:p>
          </p:txBody>
        </p:sp>
        <p:sp>
          <p:nvSpPr>
            <p:cNvPr id="8214" name="Rectangle 55"/>
            <p:cNvSpPr>
              <a:spLocks noChangeArrowheads="1"/>
            </p:cNvSpPr>
            <p:nvPr/>
          </p:nvSpPr>
          <p:spPr bwMode="auto">
            <a:xfrm>
              <a:off x="5459413" y="5594350"/>
              <a:ext cx="184150" cy="138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900" b="0" smtClean="0">
                  <a:solidFill>
                    <a:srgbClr val="008000"/>
                  </a:solidFill>
                  <a:latin typeface="+mn-lt"/>
                </a:rPr>
                <a:t>787</a:t>
              </a:r>
              <a:endParaRPr lang="en-US" altLang="en-US" sz="900" smtClean="0">
                <a:solidFill>
                  <a:srgbClr val="008000"/>
                </a:solidFill>
                <a:latin typeface="+mn-lt"/>
              </a:endParaRPr>
            </a:p>
          </p:txBody>
        </p:sp>
        <p:sp>
          <p:nvSpPr>
            <p:cNvPr id="8215" name="Rectangle 56"/>
            <p:cNvSpPr>
              <a:spLocks noChangeArrowheads="1"/>
            </p:cNvSpPr>
            <p:nvPr/>
          </p:nvSpPr>
          <p:spPr bwMode="auto">
            <a:xfrm>
              <a:off x="5110163" y="5594350"/>
              <a:ext cx="144462" cy="138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900" b="0" smtClean="0">
                  <a:solidFill>
                    <a:srgbClr val="008000"/>
                  </a:solidFill>
                  <a:latin typeface="+mn-lt"/>
                </a:rPr>
                <a:t>(6)</a:t>
              </a:r>
              <a:endParaRPr lang="en-US" altLang="en-US" sz="900" smtClean="0">
                <a:solidFill>
                  <a:srgbClr val="008000"/>
                </a:solidFill>
                <a:latin typeface="+mn-lt"/>
              </a:endParaRPr>
            </a:p>
          </p:txBody>
        </p:sp>
        <p:sp>
          <p:nvSpPr>
            <p:cNvPr id="8216" name="Rectangle 57"/>
            <p:cNvSpPr>
              <a:spLocks noChangeArrowheads="1"/>
            </p:cNvSpPr>
            <p:nvPr/>
          </p:nvSpPr>
          <p:spPr bwMode="auto">
            <a:xfrm>
              <a:off x="6189663" y="5594350"/>
              <a:ext cx="182562" cy="138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900" b="0" smtClean="0">
                  <a:solidFill>
                    <a:srgbClr val="008000"/>
                  </a:solidFill>
                  <a:latin typeface="+mn-lt"/>
                </a:rPr>
                <a:t>689</a:t>
              </a:r>
              <a:endParaRPr lang="en-US" altLang="en-US" sz="900" smtClean="0">
                <a:solidFill>
                  <a:srgbClr val="008000"/>
                </a:solidFill>
                <a:latin typeface="+mn-lt"/>
              </a:endParaRPr>
            </a:p>
          </p:txBody>
        </p:sp>
        <p:sp>
          <p:nvSpPr>
            <p:cNvPr id="8217" name="Rectangle 58"/>
            <p:cNvSpPr>
              <a:spLocks noChangeArrowheads="1"/>
            </p:cNvSpPr>
            <p:nvPr/>
          </p:nvSpPr>
          <p:spPr bwMode="auto">
            <a:xfrm>
              <a:off x="5840413" y="5594350"/>
              <a:ext cx="144462" cy="138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900" b="0" smtClean="0">
                  <a:solidFill>
                    <a:srgbClr val="008000"/>
                  </a:solidFill>
                  <a:latin typeface="+mn-lt"/>
                </a:rPr>
                <a:t>(7)</a:t>
              </a:r>
              <a:endParaRPr lang="en-US" altLang="en-US" sz="900" smtClean="0">
                <a:solidFill>
                  <a:srgbClr val="008000"/>
                </a:solidFill>
                <a:latin typeface="+mn-lt"/>
              </a:endParaRPr>
            </a:p>
          </p:txBody>
        </p:sp>
        <p:sp>
          <p:nvSpPr>
            <p:cNvPr id="8218" name="Rectangle 59"/>
            <p:cNvSpPr>
              <a:spLocks noChangeArrowheads="1"/>
            </p:cNvSpPr>
            <p:nvPr/>
          </p:nvSpPr>
          <p:spPr bwMode="auto">
            <a:xfrm>
              <a:off x="1017588" y="5594350"/>
              <a:ext cx="495300" cy="138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900" b="0" dirty="0" smtClean="0">
                  <a:solidFill>
                    <a:srgbClr val="008000"/>
                  </a:solidFill>
                  <a:latin typeface="+mn-lt"/>
                </a:rPr>
                <a:t>Enhanced</a:t>
              </a:r>
              <a:endParaRPr lang="en-US" altLang="en-US" sz="900" dirty="0" smtClean="0">
                <a:solidFill>
                  <a:srgbClr val="008000"/>
                </a:solidFill>
                <a:latin typeface="+mn-lt"/>
              </a:endParaRPr>
            </a:p>
          </p:txBody>
        </p:sp>
        <p:sp>
          <p:nvSpPr>
            <p:cNvPr id="8219" name="Rectangle 60"/>
            <p:cNvSpPr>
              <a:spLocks noChangeArrowheads="1"/>
            </p:cNvSpPr>
            <p:nvPr/>
          </p:nvSpPr>
          <p:spPr bwMode="auto">
            <a:xfrm>
              <a:off x="1798638" y="5443538"/>
              <a:ext cx="182562" cy="13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900" b="0" smtClean="0">
                  <a:solidFill>
                    <a:srgbClr val="FF6600"/>
                  </a:solidFill>
                  <a:latin typeface="+mn-lt"/>
                </a:rPr>
                <a:t>899</a:t>
              </a:r>
              <a:endParaRPr lang="en-US" altLang="en-US" sz="900" smtClean="0">
                <a:solidFill>
                  <a:srgbClr val="FF6600"/>
                </a:solidFill>
                <a:latin typeface="+mn-lt"/>
              </a:endParaRPr>
            </a:p>
          </p:txBody>
        </p:sp>
        <p:sp>
          <p:nvSpPr>
            <p:cNvPr id="8220" name="Rectangle 61"/>
            <p:cNvSpPr>
              <a:spLocks noChangeArrowheads="1"/>
            </p:cNvSpPr>
            <p:nvPr/>
          </p:nvSpPr>
          <p:spPr bwMode="auto">
            <a:xfrm>
              <a:off x="2533650" y="5443538"/>
              <a:ext cx="182563" cy="13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900" b="0" smtClean="0">
                  <a:solidFill>
                    <a:srgbClr val="FF6600"/>
                  </a:solidFill>
                  <a:latin typeface="+mn-lt"/>
                </a:rPr>
                <a:t>816</a:t>
              </a:r>
              <a:endParaRPr lang="en-US" altLang="en-US" sz="900" smtClean="0">
                <a:solidFill>
                  <a:srgbClr val="FF6600"/>
                </a:solidFill>
                <a:latin typeface="+mn-lt"/>
              </a:endParaRPr>
            </a:p>
          </p:txBody>
        </p:sp>
        <p:sp>
          <p:nvSpPr>
            <p:cNvPr id="8221" name="Rectangle 62"/>
            <p:cNvSpPr>
              <a:spLocks noChangeArrowheads="1"/>
            </p:cNvSpPr>
            <p:nvPr/>
          </p:nvSpPr>
          <p:spPr bwMode="auto">
            <a:xfrm>
              <a:off x="2154238" y="5443538"/>
              <a:ext cx="204787" cy="13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900" b="0" smtClean="0">
                  <a:solidFill>
                    <a:srgbClr val="FF6600"/>
                  </a:solidFill>
                  <a:latin typeface="+mn-lt"/>
                </a:rPr>
                <a:t>(67)</a:t>
              </a:r>
              <a:endParaRPr lang="en-US" altLang="en-US" sz="900" smtClean="0">
                <a:solidFill>
                  <a:srgbClr val="FF6600"/>
                </a:solidFill>
                <a:latin typeface="+mn-lt"/>
              </a:endParaRPr>
            </a:p>
          </p:txBody>
        </p:sp>
        <p:sp>
          <p:nvSpPr>
            <p:cNvPr id="8222" name="Rectangle 63"/>
            <p:cNvSpPr>
              <a:spLocks noChangeArrowheads="1"/>
            </p:cNvSpPr>
            <p:nvPr/>
          </p:nvSpPr>
          <p:spPr bwMode="auto">
            <a:xfrm>
              <a:off x="3263900" y="5443538"/>
              <a:ext cx="182563" cy="13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900" b="0" smtClean="0">
                  <a:solidFill>
                    <a:srgbClr val="FF6600"/>
                  </a:solidFill>
                  <a:latin typeface="+mn-lt"/>
                </a:rPr>
                <a:t>786</a:t>
              </a:r>
              <a:endParaRPr lang="en-US" altLang="en-US" sz="900" smtClean="0">
                <a:solidFill>
                  <a:srgbClr val="FF6600"/>
                </a:solidFill>
                <a:latin typeface="+mn-lt"/>
              </a:endParaRPr>
            </a:p>
          </p:txBody>
        </p:sp>
        <p:sp>
          <p:nvSpPr>
            <p:cNvPr id="8223" name="Rectangle 64"/>
            <p:cNvSpPr>
              <a:spLocks noChangeArrowheads="1"/>
            </p:cNvSpPr>
            <p:nvPr/>
          </p:nvSpPr>
          <p:spPr bwMode="auto">
            <a:xfrm>
              <a:off x="2887663" y="5443538"/>
              <a:ext cx="204787" cy="13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900" b="0" smtClean="0">
                  <a:solidFill>
                    <a:srgbClr val="FF6600"/>
                  </a:solidFill>
                  <a:latin typeface="+mn-lt"/>
                </a:rPr>
                <a:t>(27)</a:t>
              </a:r>
              <a:endParaRPr lang="en-US" altLang="en-US" sz="900" smtClean="0">
                <a:solidFill>
                  <a:srgbClr val="FF6600"/>
                </a:solidFill>
                <a:latin typeface="+mn-lt"/>
              </a:endParaRPr>
            </a:p>
          </p:txBody>
        </p:sp>
        <p:sp>
          <p:nvSpPr>
            <p:cNvPr id="8224" name="Rectangle 65"/>
            <p:cNvSpPr>
              <a:spLocks noChangeArrowheads="1"/>
            </p:cNvSpPr>
            <p:nvPr/>
          </p:nvSpPr>
          <p:spPr bwMode="auto">
            <a:xfrm>
              <a:off x="3995738" y="5443538"/>
              <a:ext cx="182562" cy="13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900" b="0" smtClean="0">
                  <a:solidFill>
                    <a:srgbClr val="FF6600"/>
                  </a:solidFill>
                  <a:latin typeface="+mn-lt"/>
                </a:rPr>
                <a:t>768</a:t>
              </a:r>
              <a:endParaRPr lang="en-US" altLang="en-US" sz="900" smtClean="0">
                <a:solidFill>
                  <a:srgbClr val="FF6600"/>
                </a:solidFill>
                <a:latin typeface="+mn-lt"/>
              </a:endParaRPr>
            </a:p>
          </p:txBody>
        </p:sp>
        <p:sp>
          <p:nvSpPr>
            <p:cNvPr id="8225" name="Rectangle 66"/>
            <p:cNvSpPr>
              <a:spLocks noChangeArrowheads="1"/>
            </p:cNvSpPr>
            <p:nvPr/>
          </p:nvSpPr>
          <p:spPr bwMode="auto">
            <a:xfrm>
              <a:off x="3619500" y="5443538"/>
              <a:ext cx="204788" cy="13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900" b="0" smtClean="0">
                  <a:solidFill>
                    <a:srgbClr val="FF6600"/>
                  </a:solidFill>
                  <a:latin typeface="+mn-lt"/>
                </a:rPr>
                <a:t>(13)</a:t>
              </a:r>
              <a:endParaRPr lang="en-US" altLang="en-US" sz="900" smtClean="0">
                <a:solidFill>
                  <a:srgbClr val="FF6600"/>
                </a:solidFill>
                <a:latin typeface="+mn-lt"/>
              </a:endParaRPr>
            </a:p>
          </p:txBody>
        </p:sp>
        <p:sp>
          <p:nvSpPr>
            <p:cNvPr id="8226" name="Rectangle 67"/>
            <p:cNvSpPr>
              <a:spLocks noChangeArrowheads="1"/>
            </p:cNvSpPr>
            <p:nvPr/>
          </p:nvSpPr>
          <p:spPr bwMode="auto">
            <a:xfrm>
              <a:off x="4725988" y="5443538"/>
              <a:ext cx="182562" cy="13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900" b="0" smtClean="0">
                  <a:solidFill>
                    <a:srgbClr val="FF6600"/>
                  </a:solidFill>
                  <a:latin typeface="+mn-lt"/>
                </a:rPr>
                <a:t>754</a:t>
              </a:r>
              <a:endParaRPr lang="en-US" altLang="en-US" sz="900" smtClean="0">
                <a:solidFill>
                  <a:srgbClr val="FF6600"/>
                </a:solidFill>
                <a:latin typeface="+mn-lt"/>
              </a:endParaRPr>
            </a:p>
          </p:txBody>
        </p:sp>
        <p:sp>
          <p:nvSpPr>
            <p:cNvPr id="8227" name="Rectangle 68"/>
            <p:cNvSpPr>
              <a:spLocks noChangeArrowheads="1"/>
            </p:cNvSpPr>
            <p:nvPr/>
          </p:nvSpPr>
          <p:spPr bwMode="auto">
            <a:xfrm>
              <a:off x="4375150" y="5443538"/>
              <a:ext cx="144463" cy="13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900" b="0" smtClean="0">
                  <a:solidFill>
                    <a:srgbClr val="FF6600"/>
                  </a:solidFill>
                  <a:latin typeface="+mn-lt"/>
                </a:rPr>
                <a:t>(7)</a:t>
              </a:r>
              <a:endParaRPr lang="en-US" altLang="en-US" sz="900" smtClean="0">
                <a:solidFill>
                  <a:srgbClr val="FF6600"/>
                </a:solidFill>
                <a:latin typeface="+mn-lt"/>
              </a:endParaRPr>
            </a:p>
          </p:txBody>
        </p:sp>
        <p:sp>
          <p:nvSpPr>
            <p:cNvPr id="8228" name="Rectangle 69"/>
            <p:cNvSpPr>
              <a:spLocks noChangeArrowheads="1"/>
            </p:cNvSpPr>
            <p:nvPr/>
          </p:nvSpPr>
          <p:spPr bwMode="auto">
            <a:xfrm>
              <a:off x="5459413" y="5443538"/>
              <a:ext cx="184150" cy="13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900" b="0" smtClean="0">
                  <a:solidFill>
                    <a:srgbClr val="FF6600"/>
                  </a:solidFill>
                  <a:latin typeface="+mn-lt"/>
                </a:rPr>
                <a:t>739</a:t>
              </a:r>
              <a:endParaRPr lang="en-US" altLang="en-US" sz="900" smtClean="0">
                <a:solidFill>
                  <a:srgbClr val="FF6600"/>
                </a:solidFill>
                <a:latin typeface="+mn-lt"/>
              </a:endParaRPr>
            </a:p>
          </p:txBody>
        </p:sp>
        <p:sp>
          <p:nvSpPr>
            <p:cNvPr id="8229" name="Rectangle 70"/>
            <p:cNvSpPr>
              <a:spLocks noChangeArrowheads="1"/>
            </p:cNvSpPr>
            <p:nvPr/>
          </p:nvSpPr>
          <p:spPr bwMode="auto">
            <a:xfrm>
              <a:off x="5110163" y="5443538"/>
              <a:ext cx="144462" cy="13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900" b="0" smtClean="0">
                  <a:solidFill>
                    <a:srgbClr val="FF6600"/>
                  </a:solidFill>
                  <a:latin typeface="+mn-lt"/>
                </a:rPr>
                <a:t>(7)</a:t>
              </a:r>
              <a:endParaRPr lang="en-US" altLang="en-US" sz="900" smtClean="0">
                <a:solidFill>
                  <a:srgbClr val="FF6600"/>
                </a:solidFill>
                <a:latin typeface="+mn-lt"/>
              </a:endParaRPr>
            </a:p>
          </p:txBody>
        </p:sp>
        <p:sp>
          <p:nvSpPr>
            <p:cNvPr id="8230" name="Rectangle 71"/>
            <p:cNvSpPr>
              <a:spLocks noChangeArrowheads="1"/>
            </p:cNvSpPr>
            <p:nvPr/>
          </p:nvSpPr>
          <p:spPr bwMode="auto">
            <a:xfrm>
              <a:off x="6189663" y="5443538"/>
              <a:ext cx="182562" cy="13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900" b="0" smtClean="0">
                  <a:solidFill>
                    <a:srgbClr val="FF6600"/>
                  </a:solidFill>
                  <a:latin typeface="+mn-lt"/>
                </a:rPr>
                <a:t>637</a:t>
              </a:r>
              <a:endParaRPr lang="en-US" altLang="en-US" sz="900" smtClean="0">
                <a:solidFill>
                  <a:srgbClr val="FF6600"/>
                </a:solidFill>
                <a:latin typeface="+mn-lt"/>
              </a:endParaRPr>
            </a:p>
          </p:txBody>
        </p:sp>
        <p:sp>
          <p:nvSpPr>
            <p:cNvPr id="8231" name="Rectangle 72"/>
            <p:cNvSpPr>
              <a:spLocks noChangeArrowheads="1"/>
            </p:cNvSpPr>
            <p:nvPr/>
          </p:nvSpPr>
          <p:spPr bwMode="auto">
            <a:xfrm>
              <a:off x="5840413" y="5443538"/>
              <a:ext cx="144462" cy="13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900" b="0" smtClean="0">
                  <a:solidFill>
                    <a:srgbClr val="FF6600"/>
                  </a:solidFill>
                  <a:latin typeface="+mn-lt"/>
                </a:rPr>
                <a:t>(6)</a:t>
              </a:r>
              <a:endParaRPr lang="en-US" altLang="en-US" sz="900" smtClean="0">
                <a:solidFill>
                  <a:srgbClr val="FF6600"/>
                </a:solidFill>
                <a:latin typeface="+mn-lt"/>
              </a:endParaRPr>
            </a:p>
          </p:txBody>
        </p:sp>
        <p:sp>
          <p:nvSpPr>
            <p:cNvPr id="8232" name="Rectangle 73"/>
            <p:cNvSpPr>
              <a:spLocks noChangeArrowheads="1"/>
            </p:cNvSpPr>
            <p:nvPr/>
          </p:nvSpPr>
          <p:spPr bwMode="auto">
            <a:xfrm>
              <a:off x="1017588" y="5443538"/>
              <a:ext cx="460375" cy="13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900" b="0" dirty="0" smtClean="0">
                  <a:solidFill>
                    <a:srgbClr val="FF6600"/>
                  </a:solidFill>
                  <a:latin typeface="+mn-lt"/>
                </a:rPr>
                <a:t>Standard</a:t>
              </a:r>
              <a:endParaRPr lang="en-US" altLang="en-US" sz="900" dirty="0" smtClean="0">
                <a:solidFill>
                  <a:srgbClr val="FF6600"/>
                </a:solidFill>
                <a:latin typeface="+mn-lt"/>
              </a:endParaRPr>
            </a:p>
          </p:txBody>
        </p:sp>
        <p:sp>
          <p:nvSpPr>
            <p:cNvPr id="8233" name="Rectangle 74"/>
            <p:cNvSpPr>
              <a:spLocks noChangeArrowheads="1"/>
            </p:cNvSpPr>
            <p:nvPr/>
          </p:nvSpPr>
          <p:spPr bwMode="auto">
            <a:xfrm>
              <a:off x="1017588" y="5284788"/>
              <a:ext cx="1225550" cy="13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900" b="0" dirty="0" smtClean="0">
                  <a:solidFill>
                    <a:srgbClr val="000000"/>
                  </a:solidFill>
                  <a:latin typeface="+mn-lt"/>
                </a:rPr>
                <a:t>Number at risk (deaths)</a:t>
              </a:r>
              <a:endParaRPr lang="en-US" altLang="en-US" sz="900" dirty="0" smtClean="0">
                <a:latin typeface="+mn-lt"/>
              </a:endParaRPr>
            </a:p>
          </p:txBody>
        </p:sp>
        <p:sp>
          <p:nvSpPr>
            <p:cNvPr id="8234" name="Line 75"/>
            <p:cNvSpPr>
              <a:spLocks noChangeShapeType="1"/>
            </p:cNvSpPr>
            <p:nvPr/>
          </p:nvSpPr>
          <p:spPr bwMode="auto">
            <a:xfrm>
              <a:off x="1746250" y="4789488"/>
              <a:ext cx="4594225" cy="0"/>
            </a:xfrm>
            <a:prstGeom prst="line">
              <a:avLst/>
            </a:pr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8235" name="Line 76"/>
            <p:cNvSpPr>
              <a:spLocks noChangeShapeType="1"/>
            </p:cNvSpPr>
            <p:nvPr/>
          </p:nvSpPr>
          <p:spPr bwMode="auto">
            <a:xfrm>
              <a:off x="1846263" y="4789488"/>
              <a:ext cx="0" cy="66675"/>
            </a:xfrm>
            <a:prstGeom prst="line">
              <a:avLst/>
            </a:pr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8236" name="Rectangle 77"/>
            <p:cNvSpPr>
              <a:spLocks noChangeArrowheads="1"/>
            </p:cNvSpPr>
            <p:nvPr/>
          </p:nvSpPr>
          <p:spPr bwMode="auto">
            <a:xfrm>
              <a:off x="1843088" y="4887913"/>
              <a:ext cx="88900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300" b="0" smtClean="0">
                  <a:solidFill>
                    <a:srgbClr val="000000"/>
                  </a:solidFill>
                  <a:latin typeface="+mn-lt"/>
                </a:rPr>
                <a:t>0</a:t>
              </a:r>
              <a:endParaRPr lang="en-US" altLang="en-US" smtClean="0">
                <a:latin typeface="+mn-lt"/>
              </a:endParaRPr>
            </a:p>
          </p:txBody>
        </p:sp>
        <p:sp>
          <p:nvSpPr>
            <p:cNvPr id="8237" name="Line 78"/>
            <p:cNvSpPr>
              <a:spLocks noChangeShapeType="1"/>
            </p:cNvSpPr>
            <p:nvPr/>
          </p:nvSpPr>
          <p:spPr bwMode="auto">
            <a:xfrm>
              <a:off x="2581275" y="4789488"/>
              <a:ext cx="0" cy="66675"/>
            </a:xfrm>
            <a:prstGeom prst="line">
              <a:avLst/>
            </a:pr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8238" name="Rectangle 79"/>
            <p:cNvSpPr>
              <a:spLocks noChangeArrowheads="1"/>
            </p:cNvSpPr>
            <p:nvPr/>
          </p:nvSpPr>
          <p:spPr bwMode="auto">
            <a:xfrm>
              <a:off x="2576513" y="4887913"/>
              <a:ext cx="87312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300" b="0" smtClean="0">
                  <a:solidFill>
                    <a:srgbClr val="000000"/>
                  </a:solidFill>
                  <a:latin typeface="+mn-lt"/>
                </a:rPr>
                <a:t>8</a:t>
              </a:r>
              <a:endParaRPr lang="en-US" altLang="en-US" smtClean="0">
                <a:latin typeface="+mn-lt"/>
              </a:endParaRPr>
            </a:p>
          </p:txBody>
        </p:sp>
        <p:sp>
          <p:nvSpPr>
            <p:cNvPr id="8239" name="Line 80"/>
            <p:cNvSpPr>
              <a:spLocks noChangeShapeType="1"/>
            </p:cNvSpPr>
            <p:nvPr/>
          </p:nvSpPr>
          <p:spPr bwMode="auto">
            <a:xfrm>
              <a:off x="3313113" y="4789488"/>
              <a:ext cx="0" cy="66675"/>
            </a:xfrm>
            <a:prstGeom prst="line">
              <a:avLst/>
            </a:pr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8240" name="Rectangle 81"/>
            <p:cNvSpPr>
              <a:spLocks noChangeArrowheads="1"/>
            </p:cNvSpPr>
            <p:nvPr/>
          </p:nvSpPr>
          <p:spPr bwMode="auto">
            <a:xfrm>
              <a:off x="3262313" y="4887913"/>
              <a:ext cx="176212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300" b="0" smtClean="0">
                  <a:solidFill>
                    <a:srgbClr val="000000"/>
                  </a:solidFill>
                  <a:latin typeface="+mn-lt"/>
                </a:rPr>
                <a:t>16</a:t>
              </a:r>
              <a:endParaRPr lang="en-US" altLang="en-US" smtClean="0">
                <a:latin typeface="+mn-lt"/>
              </a:endParaRPr>
            </a:p>
          </p:txBody>
        </p:sp>
        <p:sp>
          <p:nvSpPr>
            <p:cNvPr id="8241" name="Line 82"/>
            <p:cNvSpPr>
              <a:spLocks noChangeShapeType="1"/>
            </p:cNvSpPr>
            <p:nvPr/>
          </p:nvSpPr>
          <p:spPr bwMode="auto">
            <a:xfrm>
              <a:off x="4043363" y="4789488"/>
              <a:ext cx="0" cy="66675"/>
            </a:xfrm>
            <a:prstGeom prst="line">
              <a:avLst/>
            </a:pr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8242" name="Rectangle 83"/>
            <p:cNvSpPr>
              <a:spLocks noChangeArrowheads="1"/>
            </p:cNvSpPr>
            <p:nvPr/>
          </p:nvSpPr>
          <p:spPr bwMode="auto">
            <a:xfrm>
              <a:off x="3994150" y="4887913"/>
              <a:ext cx="176213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300" b="0" smtClean="0">
                  <a:solidFill>
                    <a:srgbClr val="000000"/>
                  </a:solidFill>
                  <a:latin typeface="+mn-lt"/>
                </a:rPr>
                <a:t>24</a:t>
              </a:r>
              <a:endParaRPr lang="en-US" altLang="en-US" smtClean="0">
                <a:latin typeface="+mn-lt"/>
              </a:endParaRPr>
            </a:p>
          </p:txBody>
        </p:sp>
        <p:sp>
          <p:nvSpPr>
            <p:cNvPr id="8243" name="Line 84"/>
            <p:cNvSpPr>
              <a:spLocks noChangeShapeType="1"/>
            </p:cNvSpPr>
            <p:nvPr/>
          </p:nvSpPr>
          <p:spPr bwMode="auto">
            <a:xfrm>
              <a:off x="4773613" y="4789488"/>
              <a:ext cx="0" cy="66675"/>
            </a:xfrm>
            <a:prstGeom prst="line">
              <a:avLst/>
            </a:pr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8244" name="Rectangle 85"/>
            <p:cNvSpPr>
              <a:spLocks noChangeArrowheads="1"/>
            </p:cNvSpPr>
            <p:nvPr/>
          </p:nvSpPr>
          <p:spPr bwMode="auto">
            <a:xfrm>
              <a:off x="4724400" y="4887913"/>
              <a:ext cx="176213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300" b="0" smtClean="0">
                  <a:solidFill>
                    <a:srgbClr val="000000"/>
                  </a:solidFill>
                  <a:latin typeface="+mn-lt"/>
                </a:rPr>
                <a:t>32</a:t>
              </a:r>
              <a:endParaRPr lang="en-US" altLang="en-US" smtClean="0">
                <a:latin typeface="+mn-lt"/>
              </a:endParaRPr>
            </a:p>
          </p:txBody>
        </p:sp>
        <p:sp>
          <p:nvSpPr>
            <p:cNvPr id="8245" name="Line 86"/>
            <p:cNvSpPr>
              <a:spLocks noChangeShapeType="1"/>
            </p:cNvSpPr>
            <p:nvPr/>
          </p:nvSpPr>
          <p:spPr bwMode="auto">
            <a:xfrm>
              <a:off x="5508625" y="4789488"/>
              <a:ext cx="0" cy="66675"/>
            </a:xfrm>
            <a:prstGeom prst="line">
              <a:avLst/>
            </a:pr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8246" name="Rectangle 87"/>
            <p:cNvSpPr>
              <a:spLocks noChangeArrowheads="1"/>
            </p:cNvSpPr>
            <p:nvPr/>
          </p:nvSpPr>
          <p:spPr bwMode="auto">
            <a:xfrm>
              <a:off x="5459413" y="4887913"/>
              <a:ext cx="176212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300" b="0" smtClean="0">
                  <a:solidFill>
                    <a:srgbClr val="000000"/>
                  </a:solidFill>
                  <a:latin typeface="+mn-lt"/>
                </a:rPr>
                <a:t>40</a:t>
              </a:r>
              <a:endParaRPr lang="en-US" altLang="en-US" smtClean="0">
                <a:latin typeface="+mn-lt"/>
              </a:endParaRPr>
            </a:p>
          </p:txBody>
        </p:sp>
        <p:sp>
          <p:nvSpPr>
            <p:cNvPr id="8247" name="Line 88"/>
            <p:cNvSpPr>
              <a:spLocks noChangeShapeType="1"/>
            </p:cNvSpPr>
            <p:nvPr/>
          </p:nvSpPr>
          <p:spPr bwMode="auto">
            <a:xfrm>
              <a:off x="6238875" y="4789488"/>
              <a:ext cx="0" cy="66675"/>
            </a:xfrm>
            <a:prstGeom prst="line">
              <a:avLst/>
            </a:pr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8248" name="Rectangle 89"/>
            <p:cNvSpPr>
              <a:spLocks noChangeArrowheads="1"/>
            </p:cNvSpPr>
            <p:nvPr/>
          </p:nvSpPr>
          <p:spPr bwMode="auto">
            <a:xfrm>
              <a:off x="6189663" y="4887913"/>
              <a:ext cx="176212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300" b="0" dirty="0" smtClean="0">
                  <a:solidFill>
                    <a:srgbClr val="000000"/>
                  </a:solidFill>
                  <a:latin typeface="+mn-lt"/>
                </a:rPr>
                <a:t>48</a:t>
              </a:r>
              <a:endParaRPr lang="en-US" altLang="en-US" dirty="0" smtClean="0">
                <a:latin typeface="+mn-lt"/>
              </a:endParaRPr>
            </a:p>
          </p:txBody>
        </p:sp>
        <p:sp>
          <p:nvSpPr>
            <p:cNvPr id="8249" name="Rectangle 90"/>
            <p:cNvSpPr>
              <a:spLocks noChangeArrowheads="1"/>
            </p:cNvSpPr>
            <p:nvPr/>
          </p:nvSpPr>
          <p:spPr bwMode="auto">
            <a:xfrm>
              <a:off x="2071688" y="5046663"/>
              <a:ext cx="4027487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 dirty="0" smtClean="0">
                  <a:solidFill>
                    <a:srgbClr val="000000"/>
                  </a:solidFill>
                  <a:latin typeface="+mn-lt"/>
                </a:rPr>
                <a:t>Week since </a:t>
              </a:r>
              <a:r>
                <a:rPr lang="en-US" altLang="en-US" sz="1600" dirty="0" err="1" smtClean="0">
                  <a:solidFill>
                    <a:srgbClr val="000000"/>
                  </a:solidFill>
                  <a:latin typeface="+mn-lt"/>
                </a:rPr>
                <a:t>randomisation</a:t>
              </a:r>
              <a:r>
                <a:rPr lang="en-US" altLang="en-US" sz="1600" dirty="0" smtClean="0">
                  <a:solidFill>
                    <a:srgbClr val="000000"/>
                  </a:solidFill>
                  <a:latin typeface="+mn-lt"/>
                </a:rPr>
                <a:t> (ART initiation)</a:t>
              </a:r>
              <a:endParaRPr lang="en-US" altLang="en-US" sz="2400" dirty="0" smtClean="0">
                <a:latin typeface="+mn-lt"/>
              </a:endParaRPr>
            </a:p>
          </p:txBody>
        </p:sp>
      </p:grpSp>
      <p:sp>
        <p:nvSpPr>
          <p:cNvPr id="7179" name="TextBox 1"/>
          <p:cNvSpPr txBox="1">
            <a:spLocks noChangeArrowheads="1"/>
          </p:cNvSpPr>
          <p:nvPr/>
        </p:nvSpPr>
        <p:spPr bwMode="auto">
          <a:xfrm>
            <a:off x="453795" y="1189038"/>
            <a:ext cx="825340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GB" altLang="en-US" sz="2200" b="0" dirty="0" smtClean="0"/>
              <a:t>Mortality at </a:t>
            </a:r>
            <a:r>
              <a:rPr lang="en-GB" altLang="en-US" sz="2200" b="0" dirty="0"/>
              <a:t>24 </a:t>
            </a:r>
            <a:r>
              <a:rPr lang="en-GB" altLang="en-US" sz="2200" b="0" dirty="0" smtClean="0"/>
              <a:t>weeks: </a:t>
            </a:r>
            <a:r>
              <a:rPr lang="en-GB" altLang="en-US" sz="2200" b="0" dirty="0">
                <a:solidFill>
                  <a:srgbClr val="008000"/>
                </a:solidFill>
              </a:rPr>
              <a:t>8.9% enhanced </a:t>
            </a:r>
            <a:r>
              <a:rPr lang="en-GB" altLang="en-US" sz="2200" b="0" dirty="0" err="1">
                <a:solidFill>
                  <a:srgbClr val="008000"/>
                </a:solidFill>
              </a:rPr>
              <a:t>Px</a:t>
            </a:r>
            <a:r>
              <a:rPr lang="en-GB" altLang="en-US" sz="2200" b="0" dirty="0">
                <a:solidFill>
                  <a:srgbClr val="008000"/>
                </a:solidFill>
              </a:rPr>
              <a:t> </a:t>
            </a:r>
            <a:r>
              <a:rPr lang="en-GB" altLang="en-US" sz="2200" b="0" dirty="0"/>
              <a:t>vs </a:t>
            </a:r>
            <a:r>
              <a:rPr lang="en-GB" altLang="en-US" sz="2200" b="0" dirty="0">
                <a:solidFill>
                  <a:srgbClr val="FF9900"/>
                </a:solidFill>
              </a:rPr>
              <a:t>12.2% standard </a:t>
            </a:r>
            <a:r>
              <a:rPr lang="en-GB" altLang="en-US" sz="2200" b="0" dirty="0" err="1" smtClean="0">
                <a:solidFill>
                  <a:srgbClr val="FF9900"/>
                </a:solidFill>
              </a:rPr>
              <a:t>Px</a:t>
            </a:r>
            <a:endParaRPr lang="en-GB" altLang="en-US" sz="2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15170" y="228600"/>
            <a:ext cx="8161286" cy="609600"/>
          </a:xfrm>
        </p:spPr>
        <p:txBody>
          <a:bodyPr/>
          <a:lstStyle/>
          <a:p>
            <a:r>
              <a:rPr lang="en-GB" altLang="en-US" dirty="0" smtClean="0"/>
              <a:t>Cause of death</a:t>
            </a:r>
            <a:br>
              <a:rPr lang="en-GB" altLang="en-US" dirty="0" smtClean="0"/>
            </a:br>
            <a:r>
              <a:rPr lang="en-GB" altLang="en-US" sz="2100" b="0" i="1" dirty="0" smtClean="0"/>
              <a:t>adjudicated </a:t>
            </a:r>
            <a:r>
              <a:rPr lang="en-GB" altLang="en-US" sz="2100" b="0" i="1" dirty="0"/>
              <a:t>by an independent ERC </a:t>
            </a:r>
            <a:r>
              <a:rPr lang="en-GB" altLang="en-US" sz="2100" b="0" i="1" dirty="0" smtClean="0"/>
              <a:t>blind </a:t>
            </a:r>
            <a:r>
              <a:rPr lang="en-GB" altLang="en-US" sz="2100" b="0" i="1" dirty="0"/>
              <a:t>to </a:t>
            </a:r>
            <a:r>
              <a:rPr lang="en-GB" altLang="en-US" sz="2100" b="0" i="1" dirty="0" smtClean="0"/>
              <a:t>randomisation</a:t>
            </a:r>
          </a:p>
        </p:txBody>
      </p:sp>
      <p:sp>
        <p:nvSpPr>
          <p:cNvPr id="822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fld id="{FD663810-607F-4596-BAAD-2531FDC1D16C}" type="slidenum">
              <a:rPr lang="en-US" altLang="en-US" b="0">
                <a:solidFill>
                  <a:schemeClr val="hlink"/>
                </a:solidFill>
              </a:rPr>
              <a:pPr/>
              <a:t>13</a:t>
            </a:fld>
            <a:endParaRPr lang="en-US" altLang="en-US" b="0">
              <a:solidFill>
                <a:schemeClr val="hlink"/>
              </a:solidFill>
            </a:endParaRPr>
          </a:p>
        </p:txBody>
      </p:sp>
      <p:sp>
        <p:nvSpPr>
          <p:cNvPr id="8225" name="TextBox 1"/>
          <p:cNvSpPr txBox="1">
            <a:spLocks noChangeArrowheads="1"/>
          </p:cNvSpPr>
          <p:nvPr/>
        </p:nvSpPr>
        <p:spPr bwMode="auto">
          <a:xfrm>
            <a:off x="504502" y="1196752"/>
            <a:ext cx="817195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400" b="0" dirty="0" smtClean="0"/>
              <a:t>COD were multifactorial – very sick patients</a:t>
            </a:r>
          </a:p>
          <a:p>
            <a:pPr marL="800100" lvl="1" indent="-342900">
              <a:buFont typeface="Trebuchet MS" panose="020B0603020202020204" pitchFamily="34" charset="0"/>
              <a:buChar char="−"/>
            </a:pPr>
            <a:r>
              <a:rPr lang="en-GB" altLang="en-US" sz="2400" b="0" dirty="0" smtClean="0"/>
              <a:t>Most had </a:t>
            </a:r>
            <a:r>
              <a:rPr lang="en-GB" altLang="en-US" sz="2400" b="0" dirty="0"/>
              <a:t>several secondary </a:t>
            </a:r>
            <a:r>
              <a:rPr lang="en-GB" altLang="en-US" sz="2400" b="0" dirty="0" smtClean="0"/>
              <a:t>causes</a:t>
            </a:r>
          </a:p>
          <a:p>
            <a:pPr marL="800100" lvl="1" indent="-342900">
              <a:buFont typeface="Trebuchet MS" panose="020B0603020202020204" pitchFamily="34" charset="0"/>
              <a:buChar char="−"/>
            </a:pPr>
            <a:r>
              <a:rPr lang="en-GB" altLang="en-US" sz="2400" b="0" dirty="0" smtClean="0"/>
              <a:t>Many patients died at home/had unclear COD</a:t>
            </a:r>
            <a:endParaRPr lang="en-GB" altLang="en-US" sz="2400" b="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2291002"/>
              </p:ext>
            </p:extLst>
          </p:nvPr>
        </p:nvGraphicFramePr>
        <p:xfrm>
          <a:off x="360486" y="2469088"/>
          <a:ext cx="8387977" cy="3855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98590" y="3068960"/>
            <a:ext cx="885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0" dirty="0" smtClean="0"/>
              <a:t>P=0.81</a:t>
            </a:r>
            <a:endParaRPr lang="en-GB" b="0" dirty="0"/>
          </a:p>
        </p:txBody>
      </p:sp>
      <p:sp>
        <p:nvSpPr>
          <p:cNvPr id="10" name="TextBox 9"/>
          <p:cNvSpPr txBox="1"/>
          <p:nvPr/>
        </p:nvSpPr>
        <p:spPr>
          <a:xfrm>
            <a:off x="3038749" y="3068960"/>
            <a:ext cx="885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0" dirty="0" smtClean="0">
                <a:solidFill>
                  <a:srgbClr val="FF0000"/>
                </a:solidFill>
              </a:rPr>
              <a:t>P=0.03</a:t>
            </a:r>
            <a:endParaRPr lang="en-GB" b="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78910" y="3068960"/>
            <a:ext cx="885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0" dirty="0" smtClean="0"/>
              <a:t>P=0.68</a:t>
            </a:r>
            <a:endParaRPr lang="en-GB" b="0" dirty="0"/>
          </a:p>
        </p:txBody>
      </p:sp>
      <p:sp>
        <p:nvSpPr>
          <p:cNvPr id="12" name="TextBox 11"/>
          <p:cNvSpPr txBox="1"/>
          <p:nvPr/>
        </p:nvSpPr>
        <p:spPr>
          <a:xfrm>
            <a:off x="5868144" y="3068960"/>
            <a:ext cx="885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0" dirty="0" smtClean="0"/>
              <a:t>P=0.68</a:t>
            </a:r>
            <a:endParaRPr lang="en-GB" b="0" dirty="0"/>
          </a:p>
        </p:txBody>
      </p:sp>
      <p:sp>
        <p:nvSpPr>
          <p:cNvPr id="13" name="TextBox 12"/>
          <p:cNvSpPr txBox="1"/>
          <p:nvPr/>
        </p:nvSpPr>
        <p:spPr>
          <a:xfrm>
            <a:off x="7431237" y="3059668"/>
            <a:ext cx="885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0" dirty="0" smtClean="0">
                <a:solidFill>
                  <a:srgbClr val="FF0000"/>
                </a:solidFill>
              </a:rPr>
              <a:t>P=0.02</a:t>
            </a:r>
            <a:endParaRPr lang="en-GB" b="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164288" y="2924944"/>
            <a:ext cx="1512168" cy="3312344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699792" y="2924944"/>
            <a:ext cx="1512168" cy="3312344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Secondary/other outcomes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09560" y="1184442"/>
            <a:ext cx="1896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008000"/>
                </a:solidFill>
              </a:rPr>
              <a:t>WHO 4 or death</a:t>
            </a:r>
            <a:endParaRPr lang="en-GB" b="0" dirty="0">
              <a:solidFill>
                <a:srgbClr val="008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560" y="1580486"/>
            <a:ext cx="2398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/>
            <a:r>
              <a:rPr lang="en-GB" dirty="0" smtClean="0">
                <a:solidFill>
                  <a:srgbClr val="008000"/>
                </a:solidFill>
              </a:rPr>
              <a:t>WHO 3 or 4 or death</a:t>
            </a:r>
            <a:endParaRPr lang="en-GB" b="0" dirty="0">
              <a:solidFill>
                <a:srgbClr val="008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560" y="1976530"/>
            <a:ext cx="1857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008000"/>
                </a:solidFill>
              </a:rPr>
              <a:t>New </a:t>
            </a:r>
            <a:r>
              <a:rPr lang="en-GB" dirty="0" smtClean="0">
                <a:solidFill>
                  <a:srgbClr val="008000"/>
                </a:solidFill>
              </a:rPr>
              <a:t>TB disease</a:t>
            </a:r>
            <a:endParaRPr lang="en-GB" b="0" dirty="0">
              <a:solidFill>
                <a:srgbClr val="008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560" y="2372574"/>
            <a:ext cx="29562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/>
            <a:r>
              <a:rPr lang="en-GB" dirty="0" smtClean="0">
                <a:solidFill>
                  <a:srgbClr val="008000"/>
                </a:solidFill>
              </a:rPr>
              <a:t>New </a:t>
            </a:r>
            <a:r>
              <a:rPr lang="en-GB" dirty="0" err="1" smtClean="0">
                <a:solidFill>
                  <a:srgbClr val="008000"/>
                </a:solidFill>
              </a:rPr>
              <a:t>cryptococcal</a:t>
            </a:r>
            <a:r>
              <a:rPr lang="en-GB" dirty="0" smtClean="0">
                <a:solidFill>
                  <a:srgbClr val="008000"/>
                </a:solidFill>
              </a:rPr>
              <a:t> disease</a:t>
            </a:r>
            <a:endParaRPr lang="en-GB" b="0" dirty="0">
              <a:solidFill>
                <a:srgbClr val="008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560" y="2768618"/>
            <a:ext cx="2422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/>
            <a:r>
              <a:rPr lang="en-GB" dirty="0" smtClean="0">
                <a:solidFill>
                  <a:srgbClr val="008000"/>
                </a:solidFill>
              </a:rPr>
              <a:t>New candida disease</a:t>
            </a:r>
            <a:endParaRPr lang="en-GB" b="0" dirty="0">
              <a:solidFill>
                <a:srgbClr val="008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560" y="3164662"/>
            <a:ext cx="4190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0" dirty="0" smtClean="0"/>
              <a:t>Presumptive</a:t>
            </a:r>
            <a:r>
              <a:rPr lang="en-GB" b="0" baseline="0" dirty="0" smtClean="0"/>
              <a:t> s</a:t>
            </a:r>
            <a:r>
              <a:rPr lang="en-GB" b="0" dirty="0" smtClean="0"/>
              <a:t>evere bacterial infection</a:t>
            </a:r>
            <a:endParaRPr lang="en-GB" b="0" i="0" dirty="0"/>
          </a:p>
        </p:txBody>
      </p:sp>
      <p:sp>
        <p:nvSpPr>
          <p:cNvPr id="21" name="TextBox 20"/>
          <p:cNvSpPr txBox="1"/>
          <p:nvPr/>
        </p:nvSpPr>
        <p:spPr>
          <a:xfrm>
            <a:off x="5105814" y="1063769"/>
            <a:ext cx="13211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0" dirty="0" smtClean="0"/>
              <a:t>Enhanced better</a:t>
            </a:r>
            <a:endParaRPr lang="en-GB" sz="1200" b="0" dirty="0"/>
          </a:p>
        </p:txBody>
      </p:sp>
      <p:sp>
        <p:nvSpPr>
          <p:cNvPr id="27" name="TextBox 26"/>
          <p:cNvSpPr txBox="1"/>
          <p:nvPr/>
        </p:nvSpPr>
        <p:spPr>
          <a:xfrm>
            <a:off x="6689990" y="1052736"/>
            <a:ext cx="1271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0" dirty="0" smtClean="0"/>
              <a:t>Standard better</a:t>
            </a:r>
            <a:endParaRPr lang="en-GB" sz="1200" b="0" dirty="0"/>
          </a:p>
        </p:txBody>
      </p:sp>
      <p:sp>
        <p:nvSpPr>
          <p:cNvPr id="71" name="Line 9"/>
          <p:cNvSpPr>
            <a:spLocks noChangeShapeType="1"/>
          </p:cNvSpPr>
          <p:nvPr/>
        </p:nvSpPr>
        <p:spPr bwMode="auto">
          <a:xfrm flipV="1">
            <a:off x="6568576" y="1268760"/>
            <a:ext cx="0" cy="5003483"/>
          </a:xfrm>
          <a:prstGeom prst="line">
            <a:avLst/>
          </a:pr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" name="Line 10"/>
          <p:cNvSpPr>
            <a:spLocks noChangeShapeType="1"/>
          </p:cNvSpPr>
          <p:nvPr/>
        </p:nvSpPr>
        <p:spPr bwMode="auto">
          <a:xfrm flipH="1">
            <a:off x="5727043" y="1398777"/>
            <a:ext cx="702945" cy="0"/>
          </a:xfrm>
          <a:prstGeom prst="line">
            <a:avLst/>
          </a:prstGeom>
          <a:noFill/>
          <a:ln w="22225">
            <a:solidFill>
              <a:srgbClr val="008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" name="Line 11"/>
          <p:cNvSpPr>
            <a:spLocks noChangeShapeType="1"/>
          </p:cNvSpPr>
          <p:nvPr/>
        </p:nvSpPr>
        <p:spPr bwMode="auto">
          <a:xfrm flipH="1">
            <a:off x="5825626" y="1797398"/>
            <a:ext cx="628650" cy="0"/>
          </a:xfrm>
          <a:prstGeom prst="line">
            <a:avLst/>
          </a:prstGeom>
          <a:noFill/>
          <a:ln w="22225">
            <a:solidFill>
              <a:srgbClr val="008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" name="Line 12"/>
          <p:cNvSpPr>
            <a:spLocks noChangeShapeType="1"/>
          </p:cNvSpPr>
          <p:nvPr/>
        </p:nvSpPr>
        <p:spPr bwMode="auto">
          <a:xfrm flipH="1">
            <a:off x="5417003" y="2191733"/>
            <a:ext cx="1012984" cy="0"/>
          </a:xfrm>
          <a:prstGeom prst="line">
            <a:avLst/>
          </a:prstGeom>
          <a:noFill/>
          <a:ln w="22225">
            <a:solidFill>
              <a:srgbClr val="008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" name="Line 13"/>
          <p:cNvSpPr>
            <a:spLocks noChangeShapeType="1"/>
          </p:cNvSpPr>
          <p:nvPr/>
        </p:nvSpPr>
        <p:spPr bwMode="auto">
          <a:xfrm flipH="1">
            <a:off x="4664053" y="2586068"/>
            <a:ext cx="1591628" cy="0"/>
          </a:xfrm>
          <a:prstGeom prst="line">
            <a:avLst/>
          </a:prstGeom>
          <a:noFill/>
          <a:ln w="22225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" name="Line 14"/>
          <p:cNvSpPr>
            <a:spLocks noChangeShapeType="1"/>
          </p:cNvSpPr>
          <p:nvPr/>
        </p:nvSpPr>
        <p:spPr bwMode="auto">
          <a:xfrm flipH="1">
            <a:off x="4664053" y="2980403"/>
            <a:ext cx="1695927" cy="0"/>
          </a:xfrm>
          <a:prstGeom prst="line">
            <a:avLst/>
          </a:prstGeom>
          <a:noFill/>
          <a:ln w="22225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" name="Oval 16"/>
          <p:cNvSpPr>
            <a:spLocks noChangeArrowheads="1"/>
          </p:cNvSpPr>
          <p:nvPr/>
        </p:nvSpPr>
        <p:spPr bwMode="auto">
          <a:xfrm>
            <a:off x="6035653" y="1354485"/>
            <a:ext cx="90012" cy="88583"/>
          </a:xfrm>
          <a:prstGeom prst="ellipse">
            <a:avLst/>
          </a:prstGeom>
          <a:solidFill>
            <a:srgbClr val="008000"/>
          </a:solidFill>
          <a:ln w="22225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" name="Oval 17"/>
          <p:cNvSpPr>
            <a:spLocks noChangeArrowheads="1"/>
          </p:cNvSpPr>
          <p:nvPr/>
        </p:nvSpPr>
        <p:spPr bwMode="auto">
          <a:xfrm>
            <a:off x="6095660" y="1753107"/>
            <a:ext cx="90012" cy="90012"/>
          </a:xfrm>
          <a:prstGeom prst="ellipse">
            <a:avLst/>
          </a:prstGeom>
          <a:solidFill>
            <a:srgbClr val="008000"/>
          </a:solidFill>
          <a:ln w="22225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0" name="Oval 18"/>
          <p:cNvSpPr>
            <a:spLocks noChangeArrowheads="1"/>
          </p:cNvSpPr>
          <p:nvPr/>
        </p:nvSpPr>
        <p:spPr bwMode="auto">
          <a:xfrm>
            <a:off x="5881348" y="2147442"/>
            <a:ext cx="90012" cy="90012"/>
          </a:xfrm>
          <a:prstGeom prst="ellipse">
            <a:avLst/>
          </a:prstGeom>
          <a:solidFill>
            <a:srgbClr val="008000"/>
          </a:solidFill>
          <a:ln w="22225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" name="Oval 19"/>
          <p:cNvSpPr>
            <a:spLocks noChangeArrowheads="1"/>
          </p:cNvSpPr>
          <p:nvPr/>
        </p:nvSpPr>
        <p:spPr bwMode="auto">
          <a:xfrm>
            <a:off x="4988378" y="2541777"/>
            <a:ext cx="90012" cy="88583"/>
          </a:xfrm>
          <a:prstGeom prst="ellipse">
            <a:avLst/>
          </a:prstGeom>
          <a:solidFill>
            <a:srgbClr val="008000"/>
          </a:solidFill>
          <a:ln w="22225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2" name="Oval 20"/>
          <p:cNvSpPr>
            <a:spLocks noChangeArrowheads="1"/>
          </p:cNvSpPr>
          <p:nvPr/>
        </p:nvSpPr>
        <p:spPr bwMode="auto">
          <a:xfrm>
            <a:off x="5142683" y="2934683"/>
            <a:ext cx="90012" cy="90012"/>
          </a:xfrm>
          <a:prstGeom prst="ellipse">
            <a:avLst/>
          </a:prstGeom>
          <a:solidFill>
            <a:srgbClr val="008000"/>
          </a:solidFill>
          <a:ln w="22225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4" name="Rectangle 22"/>
          <p:cNvSpPr>
            <a:spLocks noChangeArrowheads="1"/>
          </p:cNvSpPr>
          <p:nvPr/>
        </p:nvSpPr>
        <p:spPr bwMode="auto">
          <a:xfrm>
            <a:off x="7749772" y="1308765"/>
            <a:ext cx="594393" cy="1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p=0.006</a:t>
            </a:r>
            <a:endParaRPr kumimoji="0" lang="en-US" altLang="en-US" sz="180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Rectangle 23"/>
          <p:cNvSpPr>
            <a:spLocks noChangeArrowheads="1"/>
          </p:cNvSpPr>
          <p:nvPr/>
        </p:nvSpPr>
        <p:spPr bwMode="auto">
          <a:xfrm>
            <a:off x="7749772" y="1703100"/>
            <a:ext cx="594393" cy="1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i="0" u="sng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p=0.007</a:t>
            </a:r>
            <a:endParaRPr kumimoji="0" lang="en-US" altLang="en-US" sz="180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24"/>
          <p:cNvSpPr>
            <a:spLocks noChangeArrowheads="1"/>
          </p:cNvSpPr>
          <p:nvPr/>
        </p:nvSpPr>
        <p:spPr bwMode="auto">
          <a:xfrm>
            <a:off x="7795492" y="2101722"/>
            <a:ext cx="504946" cy="1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i="0" u="sng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p=0.01</a:t>
            </a:r>
            <a:endParaRPr kumimoji="0" lang="en-US" altLang="en-US" sz="180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25"/>
          <p:cNvSpPr>
            <a:spLocks noChangeArrowheads="1"/>
          </p:cNvSpPr>
          <p:nvPr/>
        </p:nvSpPr>
        <p:spPr bwMode="auto">
          <a:xfrm>
            <a:off x="7795492" y="2496057"/>
            <a:ext cx="504946" cy="1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i="0" u="sng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p=0.01</a:t>
            </a:r>
            <a:endParaRPr kumimoji="0" lang="en-US" altLang="en-US" sz="180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26"/>
          <p:cNvSpPr>
            <a:spLocks noChangeArrowheads="1"/>
          </p:cNvSpPr>
          <p:nvPr/>
        </p:nvSpPr>
        <p:spPr bwMode="auto">
          <a:xfrm>
            <a:off x="7795492" y="2890392"/>
            <a:ext cx="504946" cy="1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i="0" u="sng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p=0.02</a:t>
            </a:r>
            <a:endParaRPr kumimoji="0" lang="en-US" altLang="en-US" sz="180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Line 34"/>
          <p:cNvSpPr>
            <a:spLocks noChangeShapeType="1"/>
          </p:cNvSpPr>
          <p:nvPr/>
        </p:nvSpPr>
        <p:spPr bwMode="auto">
          <a:xfrm flipH="1">
            <a:off x="6189958" y="3374738"/>
            <a:ext cx="1447324" cy="0"/>
          </a:xfrm>
          <a:prstGeom prst="line">
            <a:avLst/>
          </a:pr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1" name="Oval 39"/>
          <p:cNvSpPr>
            <a:spLocks noChangeArrowheads="1"/>
          </p:cNvSpPr>
          <p:nvPr/>
        </p:nvSpPr>
        <p:spPr bwMode="auto">
          <a:xfrm>
            <a:off x="6868614" y="3329018"/>
            <a:ext cx="90012" cy="90012"/>
          </a:xfrm>
          <a:prstGeom prst="ellipse">
            <a:avLst/>
          </a:prstGeom>
          <a:solidFill>
            <a:srgbClr val="0000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6" name="Rectangle 44"/>
          <p:cNvSpPr>
            <a:spLocks noChangeArrowheads="1"/>
          </p:cNvSpPr>
          <p:nvPr/>
        </p:nvSpPr>
        <p:spPr bwMode="auto">
          <a:xfrm>
            <a:off x="7795492" y="3284727"/>
            <a:ext cx="592932" cy="230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p=0.35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Line 76"/>
          <p:cNvSpPr>
            <a:spLocks noChangeShapeType="1"/>
          </p:cNvSpPr>
          <p:nvPr/>
        </p:nvSpPr>
        <p:spPr bwMode="auto">
          <a:xfrm>
            <a:off x="4529750" y="6272243"/>
            <a:ext cx="3590450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2" name="Line 77"/>
          <p:cNvSpPr>
            <a:spLocks noChangeShapeType="1"/>
          </p:cNvSpPr>
          <p:nvPr/>
        </p:nvSpPr>
        <p:spPr bwMode="auto">
          <a:xfrm>
            <a:off x="4664053" y="6272243"/>
            <a:ext cx="0" cy="8001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3" name="Rectangle 78"/>
          <p:cNvSpPr>
            <a:spLocks noChangeArrowheads="1"/>
          </p:cNvSpPr>
          <p:nvPr/>
        </p:nvSpPr>
        <p:spPr bwMode="auto">
          <a:xfrm>
            <a:off x="4599758" y="6397973"/>
            <a:ext cx="223619" cy="1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0.3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Line 79"/>
          <p:cNvSpPr>
            <a:spLocks noChangeShapeType="1"/>
          </p:cNvSpPr>
          <p:nvPr/>
        </p:nvSpPr>
        <p:spPr bwMode="auto">
          <a:xfrm>
            <a:off x="5471296" y="6272243"/>
            <a:ext cx="0" cy="8001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5" name="Rectangle 80"/>
          <p:cNvSpPr>
            <a:spLocks noChangeArrowheads="1"/>
          </p:cNvSpPr>
          <p:nvPr/>
        </p:nvSpPr>
        <p:spPr bwMode="auto">
          <a:xfrm>
            <a:off x="5407003" y="6397973"/>
            <a:ext cx="223619" cy="1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0.5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Line 81"/>
          <p:cNvSpPr>
            <a:spLocks noChangeShapeType="1"/>
          </p:cNvSpPr>
          <p:nvPr/>
        </p:nvSpPr>
        <p:spPr bwMode="auto">
          <a:xfrm>
            <a:off x="6005648" y="6272243"/>
            <a:ext cx="0" cy="8001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7" name="Rectangle 82"/>
          <p:cNvSpPr>
            <a:spLocks noChangeArrowheads="1"/>
          </p:cNvSpPr>
          <p:nvPr/>
        </p:nvSpPr>
        <p:spPr bwMode="auto">
          <a:xfrm>
            <a:off x="5941355" y="6397973"/>
            <a:ext cx="223619" cy="1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0.7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Line 83"/>
          <p:cNvSpPr>
            <a:spLocks noChangeShapeType="1"/>
          </p:cNvSpPr>
          <p:nvPr/>
        </p:nvSpPr>
        <p:spPr bwMode="auto">
          <a:xfrm>
            <a:off x="6568576" y="6272243"/>
            <a:ext cx="0" cy="8001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9" name="Rectangle 84"/>
          <p:cNvSpPr>
            <a:spLocks noChangeArrowheads="1"/>
          </p:cNvSpPr>
          <p:nvPr/>
        </p:nvSpPr>
        <p:spPr bwMode="auto">
          <a:xfrm>
            <a:off x="6479817" y="6397973"/>
            <a:ext cx="223619" cy="1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1.0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Line 85"/>
          <p:cNvSpPr>
            <a:spLocks noChangeShapeType="1"/>
          </p:cNvSpPr>
          <p:nvPr/>
        </p:nvSpPr>
        <p:spPr bwMode="auto">
          <a:xfrm>
            <a:off x="7212943" y="6272243"/>
            <a:ext cx="0" cy="8001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1" name="Rectangle 86"/>
          <p:cNvSpPr>
            <a:spLocks noChangeArrowheads="1"/>
          </p:cNvSpPr>
          <p:nvPr/>
        </p:nvSpPr>
        <p:spPr bwMode="auto">
          <a:xfrm>
            <a:off x="7102929" y="6397973"/>
            <a:ext cx="308610" cy="230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Line 87"/>
          <p:cNvSpPr>
            <a:spLocks noChangeShapeType="1"/>
          </p:cNvSpPr>
          <p:nvPr/>
        </p:nvSpPr>
        <p:spPr bwMode="auto">
          <a:xfrm>
            <a:off x="7665856" y="6272243"/>
            <a:ext cx="0" cy="8001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3" name="Rectangle 88"/>
          <p:cNvSpPr>
            <a:spLocks noChangeArrowheads="1"/>
          </p:cNvSpPr>
          <p:nvPr/>
        </p:nvSpPr>
        <p:spPr bwMode="auto">
          <a:xfrm>
            <a:off x="7621565" y="6397973"/>
            <a:ext cx="223619" cy="1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2.0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Rectangle 89"/>
          <p:cNvSpPr>
            <a:spLocks noChangeArrowheads="1"/>
          </p:cNvSpPr>
          <p:nvPr/>
        </p:nvSpPr>
        <p:spPr bwMode="auto">
          <a:xfrm>
            <a:off x="5222693" y="6556564"/>
            <a:ext cx="2414588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HR(enhanced:standard)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65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Secondary/other outcomes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09560" y="1184442"/>
            <a:ext cx="1896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008000"/>
                </a:solidFill>
              </a:rPr>
              <a:t>WHO 4 or death</a:t>
            </a:r>
            <a:endParaRPr lang="en-GB" b="0" dirty="0">
              <a:solidFill>
                <a:srgbClr val="008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560" y="1580486"/>
            <a:ext cx="2398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/>
            <a:r>
              <a:rPr lang="en-GB" dirty="0" smtClean="0">
                <a:solidFill>
                  <a:srgbClr val="008000"/>
                </a:solidFill>
              </a:rPr>
              <a:t>WHO 3 or 4 or death</a:t>
            </a:r>
            <a:endParaRPr lang="en-GB" b="0" dirty="0">
              <a:solidFill>
                <a:srgbClr val="008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560" y="1976530"/>
            <a:ext cx="1857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008000"/>
                </a:solidFill>
              </a:rPr>
              <a:t>New </a:t>
            </a:r>
            <a:r>
              <a:rPr lang="en-GB" dirty="0" smtClean="0">
                <a:solidFill>
                  <a:srgbClr val="008000"/>
                </a:solidFill>
              </a:rPr>
              <a:t>TB disease</a:t>
            </a:r>
            <a:endParaRPr lang="en-GB" b="0" dirty="0">
              <a:solidFill>
                <a:srgbClr val="008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560" y="3956750"/>
            <a:ext cx="18742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/>
            <a:r>
              <a:rPr lang="en-GB" dirty="0" smtClean="0">
                <a:solidFill>
                  <a:srgbClr val="008000"/>
                </a:solidFill>
              </a:rPr>
              <a:t>Hospitalisations</a:t>
            </a:r>
            <a:endParaRPr lang="en-GB" dirty="0">
              <a:solidFill>
                <a:srgbClr val="008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560" y="2372574"/>
            <a:ext cx="29562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/>
            <a:r>
              <a:rPr lang="en-GB" dirty="0" smtClean="0">
                <a:solidFill>
                  <a:srgbClr val="008000"/>
                </a:solidFill>
              </a:rPr>
              <a:t>New </a:t>
            </a:r>
            <a:r>
              <a:rPr lang="en-GB" dirty="0" err="1" smtClean="0">
                <a:solidFill>
                  <a:srgbClr val="008000"/>
                </a:solidFill>
              </a:rPr>
              <a:t>cryptococcal</a:t>
            </a:r>
            <a:r>
              <a:rPr lang="en-GB" dirty="0" smtClean="0">
                <a:solidFill>
                  <a:srgbClr val="008000"/>
                </a:solidFill>
              </a:rPr>
              <a:t> disease</a:t>
            </a:r>
            <a:endParaRPr lang="en-GB" b="0" dirty="0">
              <a:solidFill>
                <a:srgbClr val="008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560" y="2768618"/>
            <a:ext cx="2422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/>
            <a:r>
              <a:rPr lang="en-GB" dirty="0" smtClean="0">
                <a:solidFill>
                  <a:srgbClr val="008000"/>
                </a:solidFill>
              </a:rPr>
              <a:t>New candida disease</a:t>
            </a:r>
            <a:endParaRPr lang="en-GB" b="0" dirty="0">
              <a:solidFill>
                <a:srgbClr val="008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560" y="3164662"/>
            <a:ext cx="4190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0" dirty="0" smtClean="0"/>
              <a:t>Presumptive</a:t>
            </a:r>
            <a:r>
              <a:rPr lang="en-GB" b="0" baseline="0" dirty="0" smtClean="0"/>
              <a:t> s</a:t>
            </a:r>
            <a:r>
              <a:rPr lang="en-GB" b="0" dirty="0" smtClean="0"/>
              <a:t>evere bacterial infection</a:t>
            </a:r>
            <a:endParaRPr lang="en-GB" b="0" i="0" dirty="0"/>
          </a:p>
        </p:txBody>
      </p:sp>
      <p:sp>
        <p:nvSpPr>
          <p:cNvPr id="13" name="Rectangle 12"/>
          <p:cNvSpPr/>
          <p:nvPr/>
        </p:nvSpPr>
        <p:spPr>
          <a:xfrm>
            <a:off x="609560" y="4352794"/>
            <a:ext cx="1360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92D050"/>
                </a:solidFill>
              </a:rPr>
              <a:t>Grade 4 AE</a:t>
            </a:r>
            <a:endParaRPr lang="en-GB" b="0" dirty="0">
              <a:solidFill>
                <a:srgbClr val="92D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9560" y="3560706"/>
            <a:ext cx="5806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/>
            <a:r>
              <a:rPr lang="en-GB" dirty="0" smtClean="0">
                <a:solidFill>
                  <a:srgbClr val="92D050"/>
                </a:solidFill>
              </a:rPr>
              <a:t>SAE</a:t>
            </a:r>
            <a:endParaRPr lang="en-GB" b="0" dirty="0">
              <a:solidFill>
                <a:srgbClr val="92D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05814" y="1063769"/>
            <a:ext cx="13211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0" dirty="0" smtClean="0"/>
              <a:t>Enhanced better</a:t>
            </a:r>
            <a:endParaRPr lang="en-GB" sz="1200" b="0" dirty="0"/>
          </a:p>
        </p:txBody>
      </p:sp>
      <p:sp>
        <p:nvSpPr>
          <p:cNvPr id="27" name="TextBox 26"/>
          <p:cNvSpPr txBox="1"/>
          <p:nvPr/>
        </p:nvSpPr>
        <p:spPr>
          <a:xfrm>
            <a:off x="6689990" y="1052736"/>
            <a:ext cx="1271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0" dirty="0" smtClean="0"/>
              <a:t>Standard better</a:t>
            </a:r>
            <a:endParaRPr lang="en-GB" sz="1200" b="0" dirty="0"/>
          </a:p>
        </p:txBody>
      </p:sp>
      <p:sp>
        <p:nvSpPr>
          <p:cNvPr id="71" name="Line 9"/>
          <p:cNvSpPr>
            <a:spLocks noChangeShapeType="1"/>
          </p:cNvSpPr>
          <p:nvPr/>
        </p:nvSpPr>
        <p:spPr bwMode="auto">
          <a:xfrm flipV="1">
            <a:off x="6568576" y="1268760"/>
            <a:ext cx="0" cy="5003483"/>
          </a:xfrm>
          <a:prstGeom prst="line">
            <a:avLst/>
          </a:pr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" name="Line 10"/>
          <p:cNvSpPr>
            <a:spLocks noChangeShapeType="1"/>
          </p:cNvSpPr>
          <p:nvPr/>
        </p:nvSpPr>
        <p:spPr bwMode="auto">
          <a:xfrm flipH="1">
            <a:off x="5727043" y="1398777"/>
            <a:ext cx="702945" cy="0"/>
          </a:xfrm>
          <a:prstGeom prst="line">
            <a:avLst/>
          </a:prstGeom>
          <a:noFill/>
          <a:ln w="22225">
            <a:solidFill>
              <a:srgbClr val="008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" name="Line 11"/>
          <p:cNvSpPr>
            <a:spLocks noChangeShapeType="1"/>
          </p:cNvSpPr>
          <p:nvPr/>
        </p:nvSpPr>
        <p:spPr bwMode="auto">
          <a:xfrm flipH="1">
            <a:off x="5825626" y="1797398"/>
            <a:ext cx="628650" cy="0"/>
          </a:xfrm>
          <a:prstGeom prst="line">
            <a:avLst/>
          </a:prstGeom>
          <a:noFill/>
          <a:ln w="22225">
            <a:solidFill>
              <a:srgbClr val="008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" name="Line 12"/>
          <p:cNvSpPr>
            <a:spLocks noChangeShapeType="1"/>
          </p:cNvSpPr>
          <p:nvPr/>
        </p:nvSpPr>
        <p:spPr bwMode="auto">
          <a:xfrm flipH="1">
            <a:off x="5417003" y="2191733"/>
            <a:ext cx="1012984" cy="0"/>
          </a:xfrm>
          <a:prstGeom prst="line">
            <a:avLst/>
          </a:prstGeom>
          <a:noFill/>
          <a:ln w="22225">
            <a:solidFill>
              <a:srgbClr val="008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" name="Line 13"/>
          <p:cNvSpPr>
            <a:spLocks noChangeShapeType="1"/>
          </p:cNvSpPr>
          <p:nvPr/>
        </p:nvSpPr>
        <p:spPr bwMode="auto">
          <a:xfrm flipH="1">
            <a:off x="4664053" y="2586068"/>
            <a:ext cx="1591628" cy="0"/>
          </a:xfrm>
          <a:prstGeom prst="line">
            <a:avLst/>
          </a:prstGeom>
          <a:noFill/>
          <a:ln w="22225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" name="Line 14"/>
          <p:cNvSpPr>
            <a:spLocks noChangeShapeType="1"/>
          </p:cNvSpPr>
          <p:nvPr/>
        </p:nvSpPr>
        <p:spPr bwMode="auto">
          <a:xfrm flipH="1">
            <a:off x="4664053" y="2980403"/>
            <a:ext cx="1695927" cy="0"/>
          </a:xfrm>
          <a:prstGeom prst="line">
            <a:avLst/>
          </a:prstGeom>
          <a:noFill/>
          <a:ln w="22225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" name="Line 15"/>
          <p:cNvSpPr>
            <a:spLocks noChangeShapeType="1"/>
          </p:cNvSpPr>
          <p:nvPr/>
        </p:nvSpPr>
        <p:spPr bwMode="auto">
          <a:xfrm flipH="1">
            <a:off x="5861345" y="4161979"/>
            <a:ext cx="692944" cy="0"/>
          </a:xfrm>
          <a:prstGeom prst="line">
            <a:avLst/>
          </a:prstGeom>
          <a:noFill/>
          <a:ln w="22225">
            <a:solidFill>
              <a:srgbClr val="008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" name="Oval 16"/>
          <p:cNvSpPr>
            <a:spLocks noChangeArrowheads="1"/>
          </p:cNvSpPr>
          <p:nvPr/>
        </p:nvSpPr>
        <p:spPr bwMode="auto">
          <a:xfrm>
            <a:off x="6035653" y="1354485"/>
            <a:ext cx="90012" cy="88583"/>
          </a:xfrm>
          <a:prstGeom prst="ellipse">
            <a:avLst/>
          </a:prstGeom>
          <a:solidFill>
            <a:srgbClr val="008000"/>
          </a:solidFill>
          <a:ln w="22225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" name="Oval 17"/>
          <p:cNvSpPr>
            <a:spLocks noChangeArrowheads="1"/>
          </p:cNvSpPr>
          <p:nvPr/>
        </p:nvSpPr>
        <p:spPr bwMode="auto">
          <a:xfrm>
            <a:off x="6095660" y="1753107"/>
            <a:ext cx="90012" cy="90012"/>
          </a:xfrm>
          <a:prstGeom prst="ellipse">
            <a:avLst/>
          </a:prstGeom>
          <a:solidFill>
            <a:srgbClr val="008000"/>
          </a:solidFill>
          <a:ln w="22225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0" name="Oval 18"/>
          <p:cNvSpPr>
            <a:spLocks noChangeArrowheads="1"/>
          </p:cNvSpPr>
          <p:nvPr/>
        </p:nvSpPr>
        <p:spPr bwMode="auto">
          <a:xfrm>
            <a:off x="5881348" y="2147442"/>
            <a:ext cx="90012" cy="90012"/>
          </a:xfrm>
          <a:prstGeom prst="ellipse">
            <a:avLst/>
          </a:prstGeom>
          <a:solidFill>
            <a:srgbClr val="008000"/>
          </a:solidFill>
          <a:ln w="22225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" name="Oval 19"/>
          <p:cNvSpPr>
            <a:spLocks noChangeArrowheads="1"/>
          </p:cNvSpPr>
          <p:nvPr/>
        </p:nvSpPr>
        <p:spPr bwMode="auto">
          <a:xfrm>
            <a:off x="4988378" y="2541777"/>
            <a:ext cx="90012" cy="88583"/>
          </a:xfrm>
          <a:prstGeom prst="ellipse">
            <a:avLst/>
          </a:prstGeom>
          <a:solidFill>
            <a:srgbClr val="008000"/>
          </a:solidFill>
          <a:ln w="22225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2" name="Oval 20"/>
          <p:cNvSpPr>
            <a:spLocks noChangeArrowheads="1"/>
          </p:cNvSpPr>
          <p:nvPr/>
        </p:nvSpPr>
        <p:spPr bwMode="auto">
          <a:xfrm>
            <a:off x="5142683" y="2934683"/>
            <a:ext cx="90012" cy="90012"/>
          </a:xfrm>
          <a:prstGeom prst="ellipse">
            <a:avLst/>
          </a:prstGeom>
          <a:solidFill>
            <a:srgbClr val="008000"/>
          </a:solidFill>
          <a:ln w="22225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3" name="Oval 21"/>
          <p:cNvSpPr>
            <a:spLocks noChangeArrowheads="1"/>
          </p:cNvSpPr>
          <p:nvPr/>
        </p:nvSpPr>
        <p:spPr bwMode="auto">
          <a:xfrm>
            <a:off x="6159954" y="4117688"/>
            <a:ext cx="90012" cy="90012"/>
          </a:xfrm>
          <a:prstGeom prst="ellipse">
            <a:avLst/>
          </a:prstGeom>
          <a:solidFill>
            <a:srgbClr val="008000"/>
          </a:solidFill>
          <a:ln w="22225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4" name="Rectangle 22"/>
          <p:cNvSpPr>
            <a:spLocks noChangeArrowheads="1"/>
          </p:cNvSpPr>
          <p:nvPr/>
        </p:nvSpPr>
        <p:spPr bwMode="auto">
          <a:xfrm>
            <a:off x="7749772" y="1308765"/>
            <a:ext cx="594393" cy="1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p=0.006</a:t>
            </a:r>
            <a:endParaRPr kumimoji="0" lang="en-US" altLang="en-US" sz="180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Rectangle 23"/>
          <p:cNvSpPr>
            <a:spLocks noChangeArrowheads="1"/>
          </p:cNvSpPr>
          <p:nvPr/>
        </p:nvSpPr>
        <p:spPr bwMode="auto">
          <a:xfrm>
            <a:off x="7749772" y="1703100"/>
            <a:ext cx="594393" cy="1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i="0" u="sng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p=0.007</a:t>
            </a:r>
            <a:endParaRPr kumimoji="0" lang="en-US" altLang="en-US" sz="180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24"/>
          <p:cNvSpPr>
            <a:spLocks noChangeArrowheads="1"/>
          </p:cNvSpPr>
          <p:nvPr/>
        </p:nvSpPr>
        <p:spPr bwMode="auto">
          <a:xfrm>
            <a:off x="7795492" y="2101722"/>
            <a:ext cx="504946" cy="1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i="0" u="sng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p=0.01</a:t>
            </a:r>
            <a:endParaRPr kumimoji="0" lang="en-US" altLang="en-US" sz="180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25"/>
          <p:cNvSpPr>
            <a:spLocks noChangeArrowheads="1"/>
          </p:cNvSpPr>
          <p:nvPr/>
        </p:nvSpPr>
        <p:spPr bwMode="auto">
          <a:xfrm>
            <a:off x="7795492" y="2496057"/>
            <a:ext cx="504946" cy="1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i="0" u="sng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p=0.01</a:t>
            </a:r>
            <a:endParaRPr kumimoji="0" lang="en-US" altLang="en-US" sz="180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26"/>
          <p:cNvSpPr>
            <a:spLocks noChangeArrowheads="1"/>
          </p:cNvSpPr>
          <p:nvPr/>
        </p:nvSpPr>
        <p:spPr bwMode="auto">
          <a:xfrm>
            <a:off x="7795492" y="2890392"/>
            <a:ext cx="504946" cy="1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i="0" u="sng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p=0.02</a:t>
            </a:r>
            <a:endParaRPr kumimoji="0" lang="en-US" altLang="en-US" sz="180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27"/>
          <p:cNvSpPr>
            <a:spLocks noChangeArrowheads="1"/>
          </p:cNvSpPr>
          <p:nvPr/>
        </p:nvSpPr>
        <p:spPr bwMode="auto">
          <a:xfrm>
            <a:off x="7795492" y="4071968"/>
            <a:ext cx="504946" cy="1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i="0" u="sng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p=0.04</a:t>
            </a:r>
            <a:endParaRPr kumimoji="0" lang="en-US" altLang="en-US" sz="180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Line 28"/>
          <p:cNvSpPr>
            <a:spLocks noChangeShapeType="1"/>
          </p:cNvSpPr>
          <p:nvPr/>
        </p:nvSpPr>
        <p:spPr bwMode="auto">
          <a:xfrm flipH="1">
            <a:off x="5915638" y="3767644"/>
            <a:ext cx="668655" cy="0"/>
          </a:xfrm>
          <a:prstGeom prst="line">
            <a:avLst/>
          </a:prstGeom>
          <a:noFill/>
          <a:ln w="22225">
            <a:solidFill>
              <a:srgbClr val="92D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1" name="Line 29"/>
          <p:cNvSpPr>
            <a:spLocks noChangeShapeType="1"/>
          </p:cNvSpPr>
          <p:nvPr/>
        </p:nvSpPr>
        <p:spPr bwMode="auto">
          <a:xfrm flipH="1">
            <a:off x="5975645" y="4562029"/>
            <a:ext cx="618649" cy="0"/>
          </a:xfrm>
          <a:prstGeom prst="line">
            <a:avLst/>
          </a:prstGeom>
          <a:noFill/>
          <a:ln w="22225">
            <a:solidFill>
              <a:srgbClr val="92D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2" name="Oval 30"/>
          <p:cNvSpPr>
            <a:spLocks noChangeArrowheads="1"/>
          </p:cNvSpPr>
          <p:nvPr/>
        </p:nvSpPr>
        <p:spPr bwMode="auto">
          <a:xfrm>
            <a:off x="6205674" y="3723353"/>
            <a:ext cx="88583" cy="90012"/>
          </a:xfrm>
          <a:prstGeom prst="ellipse">
            <a:avLst/>
          </a:prstGeom>
          <a:solidFill>
            <a:srgbClr val="92D050"/>
          </a:solidFill>
          <a:ln w="22225">
            <a:solidFill>
              <a:srgbClr val="92D05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3" name="Oval 31"/>
          <p:cNvSpPr>
            <a:spLocks noChangeArrowheads="1"/>
          </p:cNvSpPr>
          <p:nvPr/>
        </p:nvSpPr>
        <p:spPr bwMode="auto">
          <a:xfrm>
            <a:off x="6239964" y="4516309"/>
            <a:ext cx="90012" cy="90012"/>
          </a:xfrm>
          <a:prstGeom prst="ellipse">
            <a:avLst/>
          </a:prstGeom>
          <a:solidFill>
            <a:srgbClr val="92D050"/>
          </a:solidFill>
          <a:ln w="22225">
            <a:solidFill>
              <a:srgbClr val="92D05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4" name="Rectangle 32"/>
          <p:cNvSpPr>
            <a:spLocks noChangeArrowheads="1"/>
          </p:cNvSpPr>
          <p:nvPr/>
        </p:nvSpPr>
        <p:spPr bwMode="auto">
          <a:xfrm>
            <a:off x="7795492" y="3679062"/>
            <a:ext cx="56105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i="0" u="sng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cs typeface="Arial" pitchFamily="34" charset="0"/>
              </a:rPr>
              <a:t>p=0.06</a:t>
            </a:r>
            <a:endParaRPr kumimoji="0" lang="en-US" altLang="en-US" sz="1800" i="0" u="sng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Rectangle 33"/>
          <p:cNvSpPr>
            <a:spLocks noChangeArrowheads="1"/>
          </p:cNvSpPr>
          <p:nvPr/>
        </p:nvSpPr>
        <p:spPr bwMode="auto">
          <a:xfrm>
            <a:off x="7795492" y="4472018"/>
            <a:ext cx="56105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i="0" u="sng" strike="noStrike" cap="none" normalizeH="0" baseline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cs typeface="Arial" pitchFamily="34" charset="0"/>
              </a:rPr>
              <a:t>p=0.07</a:t>
            </a:r>
            <a:endParaRPr kumimoji="0" lang="en-US" altLang="en-US" sz="1800" i="0" u="sng" strike="noStrike" cap="none" normalizeH="0" baseline="0" smtClean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Line 34"/>
          <p:cNvSpPr>
            <a:spLocks noChangeShapeType="1"/>
          </p:cNvSpPr>
          <p:nvPr/>
        </p:nvSpPr>
        <p:spPr bwMode="auto">
          <a:xfrm flipH="1">
            <a:off x="6189958" y="3374738"/>
            <a:ext cx="1447324" cy="0"/>
          </a:xfrm>
          <a:prstGeom prst="line">
            <a:avLst/>
          </a:pr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1" name="Oval 39"/>
          <p:cNvSpPr>
            <a:spLocks noChangeArrowheads="1"/>
          </p:cNvSpPr>
          <p:nvPr/>
        </p:nvSpPr>
        <p:spPr bwMode="auto">
          <a:xfrm>
            <a:off x="6868614" y="3329018"/>
            <a:ext cx="90012" cy="90012"/>
          </a:xfrm>
          <a:prstGeom prst="ellipse">
            <a:avLst/>
          </a:prstGeom>
          <a:solidFill>
            <a:srgbClr val="0000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6" name="Rectangle 44"/>
          <p:cNvSpPr>
            <a:spLocks noChangeArrowheads="1"/>
          </p:cNvSpPr>
          <p:nvPr/>
        </p:nvSpPr>
        <p:spPr bwMode="auto">
          <a:xfrm>
            <a:off x="7795492" y="3284727"/>
            <a:ext cx="592932" cy="230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p=0.35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Line 76"/>
          <p:cNvSpPr>
            <a:spLocks noChangeShapeType="1"/>
          </p:cNvSpPr>
          <p:nvPr/>
        </p:nvSpPr>
        <p:spPr bwMode="auto">
          <a:xfrm>
            <a:off x="4529750" y="6272243"/>
            <a:ext cx="3590450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2" name="Line 77"/>
          <p:cNvSpPr>
            <a:spLocks noChangeShapeType="1"/>
          </p:cNvSpPr>
          <p:nvPr/>
        </p:nvSpPr>
        <p:spPr bwMode="auto">
          <a:xfrm>
            <a:off x="4664053" y="6272243"/>
            <a:ext cx="0" cy="8001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3" name="Rectangle 78"/>
          <p:cNvSpPr>
            <a:spLocks noChangeArrowheads="1"/>
          </p:cNvSpPr>
          <p:nvPr/>
        </p:nvSpPr>
        <p:spPr bwMode="auto">
          <a:xfrm>
            <a:off x="4599758" y="6397973"/>
            <a:ext cx="223619" cy="1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0.3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Line 79"/>
          <p:cNvSpPr>
            <a:spLocks noChangeShapeType="1"/>
          </p:cNvSpPr>
          <p:nvPr/>
        </p:nvSpPr>
        <p:spPr bwMode="auto">
          <a:xfrm>
            <a:off x="5471296" y="6272243"/>
            <a:ext cx="0" cy="8001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5" name="Rectangle 80"/>
          <p:cNvSpPr>
            <a:spLocks noChangeArrowheads="1"/>
          </p:cNvSpPr>
          <p:nvPr/>
        </p:nvSpPr>
        <p:spPr bwMode="auto">
          <a:xfrm>
            <a:off x="5407003" y="6397973"/>
            <a:ext cx="223619" cy="1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0.5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Line 81"/>
          <p:cNvSpPr>
            <a:spLocks noChangeShapeType="1"/>
          </p:cNvSpPr>
          <p:nvPr/>
        </p:nvSpPr>
        <p:spPr bwMode="auto">
          <a:xfrm>
            <a:off x="6005648" y="6272243"/>
            <a:ext cx="0" cy="8001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7" name="Rectangle 82"/>
          <p:cNvSpPr>
            <a:spLocks noChangeArrowheads="1"/>
          </p:cNvSpPr>
          <p:nvPr/>
        </p:nvSpPr>
        <p:spPr bwMode="auto">
          <a:xfrm>
            <a:off x="5941355" y="6397973"/>
            <a:ext cx="223619" cy="1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0.7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Line 83"/>
          <p:cNvSpPr>
            <a:spLocks noChangeShapeType="1"/>
          </p:cNvSpPr>
          <p:nvPr/>
        </p:nvSpPr>
        <p:spPr bwMode="auto">
          <a:xfrm>
            <a:off x="6568576" y="6272243"/>
            <a:ext cx="0" cy="8001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9" name="Rectangle 84"/>
          <p:cNvSpPr>
            <a:spLocks noChangeArrowheads="1"/>
          </p:cNvSpPr>
          <p:nvPr/>
        </p:nvSpPr>
        <p:spPr bwMode="auto">
          <a:xfrm>
            <a:off x="6479817" y="6397973"/>
            <a:ext cx="223619" cy="1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1.0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Line 85"/>
          <p:cNvSpPr>
            <a:spLocks noChangeShapeType="1"/>
          </p:cNvSpPr>
          <p:nvPr/>
        </p:nvSpPr>
        <p:spPr bwMode="auto">
          <a:xfrm>
            <a:off x="7212943" y="6272243"/>
            <a:ext cx="0" cy="8001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1" name="Rectangle 86"/>
          <p:cNvSpPr>
            <a:spLocks noChangeArrowheads="1"/>
          </p:cNvSpPr>
          <p:nvPr/>
        </p:nvSpPr>
        <p:spPr bwMode="auto">
          <a:xfrm>
            <a:off x="7102929" y="6397973"/>
            <a:ext cx="308610" cy="230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Line 87"/>
          <p:cNvSpPr>
            <a:spLocks noChangeShapeType="1"/>
          </p:cNvSpPr>
          <p:nvPr/>
        </p:nvSpPr>
        <p:spPr bwMode="auto">
          <a:xfrm>
            <a:off x="7665856" y="6272243"/>
            <a:ext cx="0" cy="8001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3" name="Rectangle 88"/>
          <p:cNvSpPr>
            <a:spLocks noChangeArrowheads="1"/>
          </p:cNvSpPr>
          <p:nvPr/>
        </p:nvSpPr>
        <p:spPr bwMode="auto">
          <a:xfrm>
            <a:off x="7621565" y="6397973"/>
            <a:ext cx="223619" cy="1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2.0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Rectangle 89"/>
          <p:cNvSpPr>
            <a:spLocks noChangeArrowheads="1"/>
          </p:cNvSpPr>
          <p:nvPr/>
        </p:nvSpPr>
        <p:spPr bwMode="auto">
          <a:xfrm>
            <a:off x="5222693" y="6556564"/>
            <a:ext cx="2414588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HR(enhanced:standard)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609560" y="4748838"/>
            <a:ext cx="1786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/>
            <a:r>
              <a:rPr lang="en-GB" b="0" dirty="0" smtClean="0"/>
              <a:t>Grade 3 or 4 AE</a:t>
            </a:r>
            <a:endParaRPr lang="en-GB" b="0" dirty="0"/>
          </a:p>
        </p:txBody>
      </p:sp>
      <p:sp>
        <p:nvSpPr>
          <p:cNvPr id="126" name="Line 35"/>
          <p:cNvSpPr>
            <a:spLocks noChangeShapeType="1"/>
          </p:cNvSpPr>
          <p:nvPr/>
        </p:nvSpPr>
        <p:spPr bwMode="auto">
          <a:xfrm flipH="1">
            <a:off x="6169955" y="4954935"/>
            <a:ext cx="484347" cy="0"/>
          </a:xfrm>
          <a:prstGeom prst="line">
            <a:avLst/>
          </a:pr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7" name="Oval 40"/>
          <p:cNvSpPr>
            <a:spLocks noChangeArrowheads="1"/>
          </p:cNvSpPr>
          <p:nvPr/>
        </p:nvSpPr>
        <p:spPr bwMode="auto">
          <a:xfrm>
            <a:off x="6364265" y="4910644"/>
            <a:ext cx="90012" cy="90012"/>
          </a:xfrm>
          <a:prstGeom prst="ellipse">
            <a:avLst/>
          </a:prstGeom>
          <a:solidFill>
            <a:srgbClr val="0000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8" name="Rectangle 45"/>
          <p:cNvSpPr>
            <a:spLocks noChangeArrowheads="1"/>
          </p:cNvSpPr>
          <p:nvPr/>
        </p:nvSpPr>
        <p:spPr bwMode="auto">
          <a:xfrm>
            <a:off x="7795492" y="4866353"/>
            <a:ext cx="592932" cy="230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p=0.21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93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Secondary/other outcomes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09560" y="1184442"/>
            <a:ext cx="1896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008000"/>
                </a:solidFill>
              </a:rPr>
              <a:t>WHO 4 or death</a:t>
            </a:r>
            <a:endParaRPr lang="en-GB" b="0" dirty="0">
              <a:solidFill>
                <a:srgbClr val="008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560" y="1580486"/>
            <a:ext cx="2398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/>
            <a:r>
              <a:rPr lang="en-GB" dirty="0" smtClean="0">
                <a:solidFill>
                  <a:srgbClr val="008000"/>
                </a:solidFill>
              </a:rPr>
              <a:t>WHO 3 or 4 or death</a:t>
            </a:r>
            <a:endParaRPr lang="en-GB" b="0" dirty="0">
              <a:solidFill>
                <a:srgbClr val="008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560" y="1976530"/>
            <a:ext cx="1857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008000"/>
                </a:solidFill>
              </a:rPr>
              <a:t>New </a:t>
            </a:r>
            <a:r>
              <a:rPr lang="en-GB" dirty="0" smtClean="0">
                <a:solidFill>
                  <a:srgbClr val="008000"/>
                </a:solidFill>
              </a:rPr>
              <a:t>TB disease</a:t>
            </a:r>
            <a:endParaRPr lang="en-GB" b="0" dirty="0">
              <a:solidFill>
                <a:srgbClr val="008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560" y="5936970"/>
            <a:ext cx="3873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/>
            <a:r>
              <a:rPr lang="en-GB" b="0" dirty="0" smtClean="0"/>
              <a:t>AE leading to OI</a:t>
            </a:r>
            <a:r>
              <a:rPr lang="en-GB" b="0" baseline="0" dirty="0" smtClean="0"/>
              <a:t> drug</a:t>
            </a:r>
            <a:r>
              <a:rPr lang="en-GB" b="0" dirty="0" smtClean="0"/>
              <a:t> modification</a:t>
            </a:r>
            <a:endParaRPr lang="en-GB" b="0" dirty="0"/>
          </a:p>
        </p:txBody>
      </p:sp>
      <p:sp>
        <p:nvSpPr>
          <p:cNvPr id="9" name="Rectangle 8"/>
          <p:cNvSpPr/>
          <p:nvPr/>
        </p:nvSpPr>
        <p:spPr>
          <a:xfrm>
            <a:off x="609560" y="3956750"/>
            <a:ext cx="18742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/>
            <a:r>
              <a:rPr lang="en-GB" dirty="0" smtClean="0">
                <a:solidFill>
                  <a:srgbClr val="008000"/>
                </a:solidFill>
              </a:rPr>
              <a:t>Hospitalisations</a:t>
            </a:r>
            <a:endParaRPr lang="en-GB" dirty="0">
              <a:solidFill>
                <a:srgbClr val="008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560" y="2372574"/>
            <a:ext cx="29562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/>
            <a:r>
              <a:rPr lang="en-GB" dirty="0" smtClean="0">
                <a:solidFill>
                  <a:srgbClr val="008000"/>
                </a:solidFill>
              </a:rPr>
              <a:t>New </a:t>
            </a:r>
            <a:r>
              <a:rPr lang="en-GB" dirty="0" err="1" smtClean="0">
                <a:solidFill>
                  <a:srgbClr val="008000"/>
                </a:solidFill>
              </a:rPr>
              <a:t>cryptococcal</a:t>
            </a:r>
            <a:r>
              <a:rPr lang="en-GB" dirty="0" smtClean="0">
                <a:solidFill>
                  <a:srgbClr val="008000"/>
                </a:solidFill>
              </a:rPr>
              <a:t> disease</a:t>
            </a:r>
            <a:endParaRPr lang="en-GB" b="0" dirty="0">
              <a:solidFill>
                <a:srgbClr val="008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560" y="2768618"/>
            <a:ext cx="2422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/>
            <a:r>
              <a:rPr lang="en-GB" dirty="0" smtClean="0">
                <a:solidFill>
                  <a:srgbClr val="008000"/>
                </a:solidFill>
              </a:rPr>
              <a:t>New candida disease</a:t>
            </a:r>
            <a:endParaRPr lang="en-GB" b="0" dirty="0">
              <a:solidFill>
                <a:srgbClr val="008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560" y="3164662"/>
            <a:ext cx="4190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0" dirty="0" smtClean="0"/>
              <a:t>Presumptive</a:t>
            </a:r>
            <a:r>
              <a:rPr lang="en-GB" b="0" baseline="0" dirty="0" smtClean="0"/>
              <a:t> s</a:t>
            </a:r>
            <a:r>
              <a:rPr lang="en-GB" b="0" dirty="0" smtClean="0"/>
              <a:t>evere bacterial infection</a:t>
            </a:r>
            <a:endParaRPr lang="en-GB" b="0" i="0" dirty="0"/>
          </a:p>
        </p:txBody>
      </p:sp>
      <p:sp>
        <p:nvSpPr>
          <p:cNvPr id="13" name="Rectangle 12"/>
          <p:cNvSpPr/>
          <p:nvPr/>
        </p:nvSpPr>
        <p:spPr>
          <a:xfrm>
            <a:off x="609560" y="4352794"/>
            <a:ext cx="1360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92D050"/>
                </a:solidFill>
              </a:rPr>
              <a:t>Grade 4 AE</a:t>
            </a:r>
            <a:endParaRPr lang="en-GB" b="0" dirty="0">
              <a:solidFill>
                <a:srgbClr val="92D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9560" y="3560706"/>
            <a:ext cx="5806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/>
            <a:r>
              <a:rPr lang="en-GB" dirty="0" smtClean="0">
                <a:solidFill>
                  <a:srgbClr val="92D050"/>
                </a:solidFill>
              </a:rPr>
              <a:t>SAE</a:t>
            </a:r>
            <a:endParaRPr lang="en-GB" b="0" dirty="0">
              <a:solidFill>
                <a:srgbClr val="92D05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9560" y="4748838"/>
            <a:ext cx="1786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/>
            <a:r>
              <a:rPr lang="en-GB" b="0" dirty="0" smtClean="0"/>
              <a:t>Grade 3 or 4 AE</a:t>
            </a:r>
            <a:endParaRPr lang="en-GB" b="0" dirty="0"/>
          </a:p>
        </p:txBody>
      </p:sp>
      <p:sp>
        <p:nvSpPr>
          <p:cNvPr id="16" name="Rectangle 15"/>
          <p:cNvSpPr/>
          <p:nvPr/>
        </p:nvSpPr>
        <p:spPr>
          <a:xfrm>
            <a:off x="609560" y="554092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0" dirty="0"/>
              <a:t>Grade 4 AE </a:t>
            </a:r>
            <a:r>
              <a:rPr lang="en-GB" b="0" dirty="0" err="1" smtClean="0"/>
              <a:t>def</a:t>
            </a:r>
            <a:r>
              <a:rPr lang="en-GB" b="0" dirty="0" smtClean="0"/>
              <a:t>/</a:t>
            </a:r>
            <a:r>
              <a:rPr lang="en-GB" b="0" dirty="0" err="1" smtClean="0"/>
              <a:t>prob</a:t>
            </a:r>
            <a:r>
              <a:rPr lang="en-GB" b="0" dirty="0" smtClean="0"/>
              <a:t> </a:t>
            </a:r>
            <a:r>
              <a:rPr lang="en-GB" b="0" dirty="0"/>
              <a:t>related to </a:t>
            </a:r>
            <a:r>
              <a:rPr lang="en-GB" b="0" dirty="0" err="1" smtClean="0"/>
              <a:t>Px</a:t>
            </a:r>
            <a:endParaRPr lang="en-GB" b="0" dirty="0"/>
          </a:p>
        </p:txBody>
      </p:sp>
      <p:sp>
        <p:nvSpPr>
          <p:cNvPr id="17" name="Rectangle 16"/>
          <p:cNvSpPr/>
          <p:nvPr/>
        </p:nvSpPr>
        <p:spPr>
          <a:xfrm>
            <a:off x="609560" y="514488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/>
            <a:r>
              <a:rPr lang="en-GB" b="0" dirty="0" smtClean="0"/>
              <a:t>Grade 4 AE </a:t>
            </a:r>
            <a:r>
              <a:rPr lang="en-GB" b="0" dirty="0" err="1" smtClean="0"/>
              <a:t>def</a:t>
            </a:r>
            <a:r>
              <a:rPr lang="en-GB" b="0" dirty="0" smtClean="0"/>
              <a:t>/</a:t>
            </a:r>
            <a:r>
              <a:rPr lang="en-GB" b="0" dirty="0" err="1" smtClean="0"/>
              <a:t>prob</a:t>
            </a:r>
            <a:r>
              <a:rPr lang="en-GB" b="0" dirty="0" smtClean="0"/>
              <a:t>/</a:t>
            </a:r>
            <a:r>
              <a:rPr lang="en-GB" b="0" dirty="0" err="1" smtClean="0"/>
              <a:t>poss</a:t>
            </a:r>
            <a:r>
              <a:rPr lang="en-GB" b="0" dirty="0" smtClean="0"/>
              <a:t> related to </a:t>
            </a:r>
            <a:r>
              <a:rPr lang="en-GB" b="0" dirty="0" err="1" smtClean="0"/>
              <a:t>Px</a:t>
            </a:r>
            <a:endParaRPr lang="en-GB" b="0" dirty="0"/>
          </a:p>
        </p:txBody>
      </p:sp>
      <p:sp>
        <p:nvSpPr>
          <p:cNvPr id="21" name="TextBox 20"/>
          <p:cNvSpPr txBox="1"/>
          <p:nvPr/>
        </p:nvSpPr>
        <p:spPr>
          <a:xfrm>
            <a:off x="5105814" y="1063769"/>
            <a:ext cx="13211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0" dirty="0" smtClean="0"/>
              <a:t>Enhanced better</a:t>
            </a:r>
            <a:endParaRPr lang="en-GB" sz="1200" b="0" dirty="0"/>
          </a:p>
        </p:txBody>
      </p:sp>
      <p:sp>
        <p:nvSpPr>
          <p:cNvPr id="27" name="TextBox 26"/>
          <p:cNvSpPr txBox="1"/>
          <p:nvPr/>
        </p:nvSpPr>
        <p:spPr>
          <a:xfrm>
            <a:off x="6689990" y="1052736"/>
            <a:ext cx="1271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0" dirty="0" smtClean="0"/>
              <a:t>Standard better</a:t>
            </a:r>
            <a:endParaRPr lang="en-GB" sz="1200" b="0" dirty="0"/>
          </a:p>
        </p:txBody>
      </p:sp>
      <p:sp>
        <p:nvSpPr>
          <p:cNvPr id="71" name="Line 9"/>
          <p:cNvSpPr>
            <a:spLocks noChangeShapeType="1"/>
          </p:cNvSpPr>
          <p:nvPr/>
        </p:nvSpPr>
        <p:spPr bwMode="auto">
          <a:xfrm flipV="1">
            <a:off x="6568576" y="1268760"/>
            <a:ext cx="0" cy="5003483"/>
          </a:xfrm>
          <a:prstGeom prst="line">
            <a:avLst/>
          </a:pr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" name="Line 10"/>
          <p:cNvSpPr>
            <a:spLocks noChangeShapeType="1"/>
          </p:cNvSpPr>
          <p:nvPr/>
        </p:nvSpPr>
        <p:spPr bwMode="auto">
          <a:xfrm flipH="1">
            <a:off x="5727043" y="1398777"/>
            <a:ext cx="702945" cy="0"/>
          </a:xfrm>
          <a:prstGeom prst="line">
            <a:avLst/>
          </a:prstGeom>
          <a:noFill/>
          <a:ln w="22225">
            <a:solidFill>
              <a:srgbClr val="008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" name="Line 11"/>
          <p:cNvSpPr>
            <a:spLocks noChangeShapeType="1"/>
          </p:cNvSpPr>
          <p:nvPr/>
        </p:nvSpPr>
        <p:spPr bwMode="auto">
          <a:xfrm flipH="1">
            <a:off x="5825626" y="1797398"/>
            <a:ext cx="628650" cy="0"/>
          </a:xfrm>
          <a:prstGeom prst="line">
            <a:avLst/>
          </a:prstGeom>
          <a:noFill/>
          <a:ln w="22225">
            <a:solidFill>
              <a:srgbClr val="008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" name="Line 12"/>
          <p:cNvSpPr>
            <a:spLocks noChangeShapeType="1"/>
          </p:cNvSpPr>
          <p:nvPr/>
        </p:nvSpPr>
        <p:spPr bwMode="auto">
          <a:xfrm flipH="1">
            <a:off x="5417003" y="2191733"/>
            <a:ext cx="1012984" cy="0"/>
          </a:xfrm>
          <a:prstGeom prst="line">
            <a:avLst/>
          </a:prstGeom>
          <a:noFill/>
          <a:ln w="22225">
            <a:solidFill>
              <a:srgbClr val="008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" name="Line 13"/>
          <p:cNvSpPr>
            <a:spLocks noChangeShapeType="1"/>
          </p:cNvSpPr>
          <p:nvPr/>
        </p:nvSpPr>
        <p:spPr bwMode="auto">
          <a:xfrm flipH="1">
            <a:off x="4664053" y="2586068"/>
            <a:ext cx="1591628" cy="0"/>
          </a:xfrm>
          <a:prstGeom prst="line">
            <a:avLst/>
          </a:prstGeom>
          <a:noFill/>
          <a:ln w="22225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" name="Line 14"/>
          <p:cNvSpPr>
            <a:spLocks noChangeShapeType="1"/>
          </p:cNvSpPr>
          <p:nvPr/>
        </p:nvSpPr>
        <p:spPr bwMode="auto">
          <a:xfrm flipH="1">
            <a:off x="4664053" y="2980403"/>
            <a:ext cx="1695927" cy="0"/>
          </a:xfrm>
          <a:prstGeom prst="line">
            <a:avLst/>
          </a:prstGeom>
          <a:noFill/>
          <a:ln w="22225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" name="Line 15"/>
          <p:cNvSpPr>
            <a:spLocks noChangeShapeType="1"/>
          </p:cNvSpPr>
          <p:nvPr/>
        </p:nvSpPr>
        <p:spPr bwMode="auto">
          <a:xfrm flipH="1">
            <a:off x="5861345" y="4161979"/>
            <a:ext cx="692944" cy="0"/>
          </a:xfrm>
          <a:prstGeom prst="line">
            <a:avLst/>
          </a:prstGeom>
          <a:noFill/>
          <a:ln w="22225">
            <a:solidFill>
              <a:srgbClr val="008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" name="Oval 16"/>
          <p:cNvSpPr>
            <a:spLocks noChangeArrowheads="1"/>
          </p:cNvSpPr>
          <p:nvPr/>
        </p:nvSpPr>
        <p:spPr bwMode="auto">
          <a:xfrm>
            <a:off x="6035653" y="1354485"/>
            <a:ext cx="90012" cy="88583"/>
          </a:xfrm>
          <a:prstGeom prst="ellipse">
            <a:avLst/>
          </a:prstGeom>
          <a:solidFill>
            <a:srgbClr val="008000"/>
          </a:solidFill>
          <a:ln w="22225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" name="Oval 17"/>
          <p:cNvSpPr>
            <a:spLocks noChangeArrowheads="1"/>
          </p:cNvSpPr>
          <p:nvPr/>
        </p:nvSpPr>
        <p:spPr bwMode="auto">
          <a:xfrm>
            <a:off x="6095660" y="1753107"/>
            <a:ext cx="90012" cy="90012"/>
          </a:xfrm>
          <a:prstGeom prst="ellipse">
            <a:avLst/>
          </a:prstGeom>
          <a:solidFill>
            <a:srgbClr val="008000"/>
          </a:solidFill>
          <a:ln w="22225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0" name="Oval 18"/>
          <p:cNvSpPr>
            <a:spLocks noChangeArrowheads="1"/>
          </p:cNvSpPr>
          <p:nvPr/>
        </p:nvSpPr>
        <p:spPr bwMode="auto">
          <a:xfrm>
            <a:off x="5881348" y="2147442"/>
            <a:ext cx="90012" cy="90012"/>
          </a:xfrm>
          <a:prstGeom prst="ellipse">
            <a:avLst/>
          </a:prstGeom>
          <a:solidFill>
            <a:srgbClr val="008000"/>
          </a:solidFill>
          <a:ln w="22225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" name="Oval 19"/>
          <p:cNvSpPr>
            <a:spLocks noChangeArrowheads="1"/>
          </p:cNvSpPr>
          <p:nvPr/>
        </p:nvSpPr>
        <p:spPr bwMode="auto">
          <a:xfrm>
            <a:off x="4988378" y="2541777"/>
            <a:ext cx="90012" cy="88583"/>
          </a:xfrm>
          <a:prstGeom prst="ellipse">
            <a:avLst/>
          </a:prstGeom>
          <a:solidFill>
            <a:srgbClr val="008000"/>
          </a:solidFill>
          <a:ln w="22225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2" name="Oval 20"/>
          <p:cNvSpPr>
            <a:spLocks noChangeArrowheads="1"/>
          </p:cNvSpPr>
          <p:nvPr/>
        </p:nvSpPr>
        <p:spPr bwMode="auto">
          <a:xfrm>
            <a:off x="5142683" y="2934683"/>
            <a:ext cx="90012" cy="90012"/>
          </a:xfrm>
          <a:prstGeom prst="ellipse">
            <a:avLst/>
          </a:prstGeom>
          <a:solidFill>
            <a:srgbClr val="008000"/>
          </a:solidFill>
          <a:ln w="22225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3" name="Oval 21"/>
          <p:cNvSpPr>
            <a:spLocks noChangeArrowheads="1"/>
          </p:cNvSpPr>
          <p:nvPr/>
        </p:nvSpPr>
        <p:spPr bwMode="auto">
          <a:xfrm>
            <a:off x="6159954" y="4117688"/>
            <a:ext cx="90012" cy="90012"/>
          </a:xfrm>
          <a:prstGeom prst="ellipse">
            <a:avLst/>
          </a:prstGeom>
          <a:solidFill>
            <a:srgbClr val="008000"/>
          </a:solidFill>
          <a:ln w="22225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4" name="Rectangle 22"/>
          <p:cNvSpPr>
            <a:spLocks noChangeArrowheads="1"/>
          </p:cNvSpPr>
          <p:nvPr/>
        </p:nvSpPr>
        <p:spPr bwMode="auto">
          <a:xfrm>
            <a:off x="7749772" y="1308765"/>
            <a:ext cx="594393" cy="1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p=0.006</a:t>
            </a:r>
            <a:endParaRPr kumimoji="0" lang="en-US" altLang="en-US" sz="180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Rectangle 23"/>
          <p:cNvSpPr>
            <a:spLocks noChangeArrowheads="1"/>
          </p:cNvSpPr>
          <p:nvPr/>
        </p:nvSpPr>
        <p:spPr bwMode="auto">
          <a:xfrm>
            <a:off x="7749772" y="1703100"/>
            <a:ext cx="594393" cy="1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i="0" u="sng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p=0.007</a:t>
            </a:r>
            <a:endParaRPr kumimoji="0" lang="en-US" altLang="en-US" sz="180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24"/>
          <p:cNvSpPr>
            <a:spLocks noChangeArrowheads="1"/>
          </p:cNvSpPr>
          <p:nvPr/>
        </p:nvSpPr>
        <p:spPr bwMode="auto">
          <a:xfrm>
            <a:off x="7795492" y="2101722"/>
            <a:ext cx="504946" cy="1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i="0" u="sng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p=0.01</a:t>
            </a:r>
            <a:endParaRPr kumimoji="0" lang="en-US" altLang="en-US" sz="180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25"/>
          <p:cNvSpPr>
            <a:spLocks noChangeArrowheads="1"/>
          </p:cNvSpPr>
          <p:nvPr/>
        </p:nvSpPr>
        <p:spPr bwMode="auto">
          <a:xfrm>
            <a:off x="7795492" y="2496057"/>
            <a:ext cx="504946" cy="1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i="0" u="sng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p=0.01</a:t>
            </a:r>
            <a:endParaRPr kumimoji="0" lang="en-US" altLang="en-US" sz="180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26"/>
          <p:cNvSpPr>
            <a:spLocks noChangeArrowheads="1"/>
          </p:cNvSpPr>
          <p:nvPr/>
        </p:nvSpPr>
        <p:spPr bwMode="auto">
          <a:xfrm>
            <a:off x="7795492" y="2890392"/>
            <a:ext cx="504946" cy="1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i="0" u="sng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p=0.02</a:t>
            </a:r>
            <a:endParaRPr kumimoji="0" lang="en-US" altLang="en-US" sz="180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27"/>
          <p:cNvSpPr>
            <a:spLocks noChangeArrowheads="1"/>
          </p:cNvSpPr>
          <p:nvPr/>
        </p:nvSpPr>
        <p:spPr bwMode="auto">
          <a:xfrm>
            <a:off x="7795492" y="4071968"/>
            <a:ext cx="504946" cy="1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i="0" u="sng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p=0.04</a:t>
            </a:r>
            <a:endParaRPr kumimoji="0" lang="en-US" altLang="en-US" sz="180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Line 28"/>
          <p:cNvSpPr>
            <a:spLocks noChangeShapeType="1"/>
          </p:cNvSpPr>
          <p:nvPr/>
        </p:nvSpPr>
        <p:spPr bwMode="auto">
          <a:xfrm flipH="1">
            <a:off x="5915638" y="3767644"/>
            <a:ext cx="668655" cy="0"/>
          </a:xfrm>
          <a:prstGeom prst="line">
            <a:avLst/>
          </a:prstGeom>
          <a:noFill/>
          <a:ln w="22225">
            <a:solidFill>
              <a:srgbClr val="92D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1" name="Line 29"/>
          <p:cNvSpPr>
            <a:spLocks noChangeShapeType="1"/>
          </p:cNvSpPr>
          <p:nvPr/>
        </p:nvSpPr>
        <p:spPr bwMode="auto">
          <a:xfrm flipH="1">
            <a:off x="5975645" y="4562029"/>
            <a:ext cx="618649" cy="0"/>
          </a:xfrm>
          <a:prstGeom prst="line">
            <a:avLst/>
          </a:prstGeom>
          <a:noFill/>
          <a:ln w="22225">
            <a:solidFill>
              <a:srgbClr val="92D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2" name="Oval 30"/>
          <p:cNvSpPr>
            <a:spLocks noChangeArrowheads="1"/>
          </p:cNvSpPr>
          <p:nvPr/>
        </p:nvSpPr>
        <p:spPr bwMode="auto">
          <a:xfrm>
            <a:off x="6205674" y="3723353"/>
            <a:ext cx="88583" cy="90012"/>
          </a:xfrm>
          <a:prstGeom prst="ellipse">
            <a:avLst/>
          </a:prstGeom>
          <a:solidFill>
            <a:srgbClr val="92D050"/>
          </a:solidFill>
          <a:ln w="22225">
            <a:solidFill>
              <a:srgbClr val="92D05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3" name="Oval 31"/>
          <p:cNvSpPr>
            <a:spLocks noChangeArrowheads="1"/>
          </p:cNvSpPr>
          <p:nvPr/>
        </p:nvSpPr>
        <p:spPr bwMode="auto">
          <a:xfrm>
            <a:off x="6239964" y="4516309"/>
            <a:ext cx="90012" cy="90012"/>
          </a:xfrm>
          <a:prstGeom prst="ellipse">
            <a:avLst/>
          </a:prstGeom>
          <a:solidFill>
            <a:srgbClr val="92D050"/>
          </a:solidFill>
          <a:ln w="22225">
            <a:solidFill>
              <a:srgbClr val="92D05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4" name="Rectangle 32"/>
          <p:cNvSpPr>
            <a:spLocks noChangeArrowheads="1"/>
          </p:cNvSpPr>
          <p:nvPr/>
        </p:nvSpPr>
        <p:spPr bwMode="auto">
          <a:xfrm>
            <a:off x="7795492" y="3679062"/>
            <a:ext cx="56105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i="0" u="sng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cs typeface="Arial" pitchFamily="34" charset="0"/>
              </a:rPr>
              <a:t>p=0.06</a:t>
            </a:r>
            <a:endParaRPr kumimoji="0" lang="en-US" altLang="en-US" sz="1800" i="0" u="sng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Rectangle 33"/>
          <p:cNvSpPr>
            <a:spLocks noChangeArrowheads="1"/>
          </p:cNvSpPr>
          <p:nvPr/>
        </p:nvSpPr>
        <p:spPr bwMode="auto">
          <a:xfrm>
            <a:off x="7795492" y="4472018"/>
            <a:ext cx="56105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i="0" u="sng" strike="noStrike" cap="none" normalizeH="0" baseline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cs typeface="Arial" pitchFamily="34" charset="0"/>
              </a:rPr>
              <a:t>p=0.07</a:t>
            </a:r>
            <a:endParaRPr kumimoji="0" lang="en-US" altLang="en-US" sz="1800" i="0" u="sng" strike="noStrike" cap="none" normalizeH="0" baseline="0" smtClean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Line 34"/>
          <p:cNvSpPr>
            <a:spLocks noChangeShapeType="1"/>
          </p:cNvSpPr>
          <p:nvPr/>
        </p:nvSpPr>
        <p:spPr bwMode="auto">
          <a:xfrm flipH="1">
            <a:off x="6189958" y="3374738"/>
            <a:ext cx="1447324" cy="0"/>
          </a:xfrm>
          <a:prstGeom prst="line">
            <a:avLst/>
          </a:pr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7" name="Line 35"/>
          <p:cNvSpPr>
            <a:spLocks noChangeShapeType="1"/>
          </p:cNvSpPr>
          <p:nvPr/>
        </p:nvSpPr>
        <p:spPr bwMode="auto">
          <a:xfrm flipH="1">
            <a:off x="6169955" y="4954935"/>
            <a:ext cx="484347" cy="0"/>
          </a:xfrm>
          <a:prstGeom prst="line">
            <a:avLst/>
          </a:pr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8" name="Line 36"/>
          <p:cNvSpPr>
            <a:spLocks noChangeShapeType="1"/>
          </p:cNvSpPr>
          <p:nvPr/>
        </p:nvSpPr>
        <p:spPr bwMode="auto">
          <a:xfrm flipH="1">
            <a:off x="5865631" y="5349270"/>
            <a:ext cx="1107282" cy="0"/>
          </a:xfrm>
          <a:prstGeom prst="line">
            <a:avLst/>
          </a:pr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9" name="Line 37"/>
          <p:cNvSpPr>
            <a:spLocks noChangeShapeType="1"/>
          </p:cNvSpPr>
          <p:nvPr/>
        </p:nvSpPr>
        <p:spPr bwMode="auto">
          <a:xfrm flipH="1">
            <a:off x="6049940" y="5743605"/>
            <a:ext cx="1671638" cy="0"/>
          </a:xfrm>
          <a:prstGeom prst="line">
            <a:avLst/>
          </a:prstGeom>
          <a:noFill/>
          <a:ln w="22225">
            <a:solidFill>
              <a:srgbClr val="000000"/>
            </a:solidFill>
            <a:prstDash val="solid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0" name="Line 38"/>
          <p:cNvSpPr>
            <a:spLocks noChangeShapeType="1"/>
          </p:cNvSpPr>
          <p:nvPr/>
        </p:nvSpPr>
        <p:spPr bwMode="auto">
          <a:xfrm flipH="1">
            <a:off x="5372713" y="6137940"/>
            <a:ext cx="2348865" cy="0"/>
          </a:xfrm>
          <a:prstGeom prst="line">
            <a:avLst/>
          </a:pr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1" name="Oval 39"/>
          <p:cNvSpPr>
            <a:spLocks noChangeArrowheads="1"/>
          </p:cNvSpPr>
          <p:nvPr/>
        </p:nvSpPr>
        <p:spPr bwMode="auto">
          <a:xfrm>
            <a:off x="6868614" y="3329018"/>
            <a:ext cx="90012" cy="90012"/>
          </a:xfrm>
          <a:prstGeom prst="ellipse">
            <a:avLst/>
          </a:prstGeom>
          <a:solidFill>
            <a:srgbClr val="0000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" name="Oval 40"/>
          <p:cNvSpPr>
            <a:spLocks noChangeArrowheads="1"/>
          </p:cNvSpPr>
          <p:nvPr/>
        </p:nvSpPr>
        <p:spPr bwMode="auto">
          <a:xfrm>
            <a:off x="6364265" y="4910644"/>
            <a:ext cx="90012" cy="90012"/>
          </a:xfrm>
          <a:prstGeom prst="ellipse">
            <a:avLst/>
          </a:prstGeom>
          <a:solidFill>
            <a:srgbClr val="0000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" name="Oval 41"/>
          <p:cNvSpPr>
            <a:spLocks noChangeArrowheads="1"/>
          </p:cNvSpPr>
          <p:nvPr/>
        </p:nvSpPr>
        <p:spPr bwMode="auto">
          <a:xfrm>
            <a:off x="6374266" y="5304979"/>
            <a:ext cx="90012" cy="90012"/>
          </a:xfrm>
          <a:prstGeom prst="ellipse">
            <a:avLst/>
          </a:prstGeom>
          <a:solidFill>
            <a:srgbClr val="0000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" name="Oval 42"/>
          <p:cNvSpPr>
            <a:spLocks noChangeArrowheads="1"/>
          </p:cNvSpPr>
          <p:nvPr/>
        </p:nvSpPr>
        <p:spPr bwMode="auto">
          <a:xfrm>
            <a:off x="7457259" y="5699314"/>
            <a:ext cx="90012" cy="90012"/>
          </a:xfrm>
          <a:prstGeom prst="ellipse">
            <a:avLst/>
          </a:prstGeom>
          <a:solidFill>
            <a:srgbClr val="0000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" name="Oval 43"/>
          <p:cNvSpPr>
            <a:spLocks noChangeArrowheads="1"/>
          </p:cNvSpPr>
          <p:nvPr/>
        </p:nvSpPr>
        <p:spPr bwMode="auto">
          <a:xfrm>
            <a:off x="6499996" y="6093649"/>
            <a:ext cx="88583" cy="88583"/>
          </a:xfrm>
          <a:prstGeom prst="ellipse">
            <a:avLst/>
          </a:prstGeom>
          <a:solidFill>
            <a:srgbClr val="0000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6" name="Rectangle 44"/>
          <p:cNvSpPr>
            <a:spLocks noChangeArrowheads="1"/>
          </p:cNvSpPr>
          <p:nvPr/>
        </p:nvSpPr>
        <p:spPr bwMode="auto">
          <a:xfrm>
            <a:off x="7795492" y="3284727"/>
            <a:ext cx="592932" cy="230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p=0.35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Rectangle 45"/>
          <p:cNvSpPr>
            <a:spLocks noChangeArrowheads="1"/>
          </p:cNvSpPr>
          <p:nvPr/>
        </p:nvSpPr>
        <p:spPr bwMode="auto">
          <a:xfrm>
            <a:off x="7795492" y="4866353"/>
            <a:ext cx="592932" cy="230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p=0.21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46"/>
          <p:cNvSpPr>
            <a:spLocks noChangeArrowheads="1"/>
          </p:cNvSpPr>
          <p:nvPr/>
        </p:nvSpPr>
        <p:spPr bwMode="auto">
          <a:xfrm>
            <a:off x="7795492" y="5259259"/>
            <a:ext cx="592932" cy="230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p=0.60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Rectangle 47"/>
          <p:cNvSpPr>
            <a:spLocks noChangeArrowheads="1"/>
          </p:cNvSpPr>
          <p:nvPr/>
        </p:nvSpPr>
        <p:spPr bwMode="auto">
          <a:xfrm>
            <a:off x="7795492" y="5653594"/>
            <a:ext cx="592932" cy="230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p=0.21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Rectangle 48"/>
          <p:cNvSpPr>
            <a:spLocks noChangeArrowheads="1"/>
          </p:cNvSpPr>
          <p:nvPr/>
        </p:nvSpPr>
        <p:spPr bwMode="auto">
          <a:xfrm>
            <a:off x="7795492" y="6047929"/>
            <a:ext cx="592932" cy="230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p=0.97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Line 76"/>
          <p:cNvSpPr>
            <a:spLocks noChangeShapeType="1"/>
          </p:cNvSpPr>
          <p:nvPr/>
        </p:nvSpPr>
        <p:spPr bwMode="auto">
          <a:xfrm>
            <a:off x="4529750" y="6272243"/>
            <a:ext cx="3590450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2" name="Line 77"/>
          <p:cNvSpPr>
            <a:spLocks noChangeShapeType="1"/>
          </p:cNvSpPr>
          <p:nvPr/>
        </p:nvSpPr>
        <p:spPr bwMode="auto">
          <a:xfrm>
            <a:off x="4664053" y="6272243"/>
            <a:ext cx="0" cy="8001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3" name="Rectangle 78"/>
          <p:cNvSpPr>
            <a:spLocks noChangeArrowheads="1"/>
          </p:cNvSpPr>
          <p:nvPr/>
        </p:nvSpPr>
        <p:spPr bwMode="auto">
          <a:xfrm>
            <a:off x="4599758" y="6397973"/>
            <a:ext cx="223619" cy="1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0.3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Line 79"/>
          <p:cNvSpPr>
            <a:spLocks noChangeShapeType="1"/>
          </p:cNvSpPr>
          <p:nvPr/>
        </p:nvSpPr>
        <p:spPr bwMode="auto">
          <a:xfrm>
            <a:off x="5471296" y="6272243"/>
            <a:ext cx="0" cy="8001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5" name="Rectangle 80"/>
          <p:cNvSpPr>
            <a:spLocks noChangeArrowheads="1"/>
          </p:cNvSpPr>
          <p:nvPr/>
        </p:nvSpPr>
        <p:spPr bwMode="auto">
          <a:xfrm>
            <a:off x="5407003" y="6397973"/>
            <a:ext cx="223619" cy="1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0.5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Line 81"/>
          <p:cNvSpPr>
            <a:spLocks noChangeShapeType="1"/>
          </p:cNvSpPr>
          <p:nvPr/>
        </p:nvSpPr>
        <p:spPr bwMode="auto">
          <a:xfrm>
            <a:off x="6005648" y="6272243"/>
            <a:ext cx="0" cy="8001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7" name="Rectangle 82"/>
          <p:cNvSpPr>
            <a:spLocks noChangeArrowheads="1"/>
          </p:cNvSpPr>
          <p:nvPr/>
        </p:nvSpPr>
        <p:spPr bwMode="auto">
          <a:xfrm>
            <a:off x="5941355" y="6397973"/>
            <a:ext cx="223619" cy="1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0.7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Line 83"/>
          <p:cNvSpPr>
            <a:spLocks noChangeShapeType="1"/>
          </p:cNvSpPr>
          <p:nvPr/>
        </p:nvSpPr>
        <p:spPr bwMode="auto">
          <a:xfrm>
            <a:off x="6568576" y="6272243"/>
            <a:ext cx="0" cy="8001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9" name="Rectangle 84"/>
          <p:cNvSpPr>
            <a:spLocks noChangeArrowheads="1"/>
          </p:cNvSpPr>
          <p:nvPr/>
        </p:nvSpPr>
        <p:spPr bwMode="auto">
          <a:xfrm>
            <a:off x="6479817" y="6397973"/>
            <a:ext cx="223619" cy="1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1.0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Line 85"/>
          <p:cNvSpPr>
            <a:spLocks noChangeShapeType="1"/>
          </p:cNvSpPr>
          <p:nvPr/>
        </p:nvSpPr>
        <p:spPr bwMode="auto">
          <a:xfrm>
            <a:off x="7212943" y="6272243"/>
            <a:ext cx="0" cy="8001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1" name="Rectangle 86"/>
          <p:cNvSpPr>
            <a:spLocks noChangeArrowheads="1"/>
          </p:cNvSpPr>
          <p:nvPr/>
        </p:nvSpPr>
        <p:spPr bwMode="auto">
          <a:xfrm>
            <a:off x="7102929" y="6397973"/>
            <a:ext cx="308610" cy="230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Line 87"/>
          <p:cNvSpPr>
            <a:spLocks noChangeShapeType="1"/>
          </p:cNvSpPr>
          <p:nvPr/>
        </p:nvSpPr>
        <p:spPr bwMode="auto">
          <a:xfrm>
            <a:off x="7665856" y="6272243"/>
            <a:ext cx="0" cy="8001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3" name="Rectangle 88"/>
          <p:cNvSpPr>
            <a:spLocks noChangeArrowheads="1"/>
          </p:cNvSpPr>
          <p:nvPr/>
        </p:nvSpPr>
        <p:spPr bwMode="auto">
          <a:xfrm>
            <a:off x="7621565" y="6397973"/>
            <a:ext cx="223619" cy="1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2.0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Rectangle 89"/>
          <p:cNvSpPr>
            <a:spLocks noChangeArrowheads="1"/>
          </p:cNvSpPr>
          <p:nvPr/>
        </p:nvSpPr>
        <p:spPr bwMode="auto">
          <a:xfrm>
            <a:off x="5222693" y="6556564"/>
            <a:ext cx="2414588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HR(enhanced:standard)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93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VL (&amp; ART adherence)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73063" y="1295400"/>
            <a:ext cx="8447087" cy="549275"/>
          </a:xfrm>
        </p:spPr>
        <p:txBody>
          <a:bodyPr/>
          <a:lstStyle/>
          <a:p>
            <a:r>
              <a:rPr lang="en-GB" altLang="en-US" sz="2400" smtClean="0"/>
              <a:t>No evidence of difference in VL suppression (GEE p=0.75)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fld id="{8537A7ED-4ADA-4432-BCFE-83F45817708A}" type="slidenum">
              <a:rPr lang="en-US" altLang="en-US" b="0">
                <a:solidFill>
                  <a:schemeClr val="hlink"/>
                </a:solidFill>
              </a:rPr>
              <a:pPr/>
              <a:t>17</a:t>
            </a:fld>
            <a:endParaRPr lang="en-US" altLang="en-US" b="0">
              <a:solidFill>
                <a:schemeClr val="hlink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73063" y="6129338"/>
            <a:ext cx="844708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7338" indent="-287338" algn="l" rtl="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7238" indent="-279400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239838" indent="-292100" algn="l" rtl="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</a:defRPr>
            </a:lvl3pPr>
            <a:lvl4pPr marL="1704975" indent="-274638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192338" indent="-2968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649538" indent="-2968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3106738" indent="-2968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563938" indent="-2968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4021138" indent="-2968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GB" altLang="en-US" sz="2200" b="0" kern="0" dirty="0" smtClean="0"/>
              <a:t>No evidence of difference in CD4 reconstitution (GEE p=0.55)</a:t>
            </a:r>
          </a:p>
        </p:txBody>
      </p:sp>
      <p:grpSp>
        <p:nvGrpSpPr>
          <p:cNvPr id="10246" name="Group 11294"/>
          <p:cNvGrpSpPr>
            <a:grpSpLocks/>
          </p:cNvGrpSpPr>
          <p:nvPr/>
        </p:nvGrpSpPr>
        <p:grpSpPr bwMode="auto">
          <a:xfrm>
            <a:off x="1116013" y="1916113"/>
            <a:ext cx="6340475" cy="4014787"/>
            <a:chOff x="1115616" y="1916832"/>
            <a:chExt cx="6340324" cy="4014843"/>
          </a:xfrm>
        </p:grpSpPr>
        <p:sp>
          <p:nvSpPr>
            <p:cNvPr id="14" name="Line 19"/>
            <p:cNvSpPr>
              <a:spLocks noChangeShapeType="1"/>
            </p:cNvSpPr>
            <p:nvPr/>
          </p:nvSpPr>
          <p:spPr bwMode="auto">
            <a:xfrm>
              <a:off x="2628467" y="4252077"/>
              <a:ext cx="0" cy="220666"/>
            </a:xfrm>
            <a:prstGeom prst="line">
              <a:avLst/>
            </a:prstGeom>
            <a:noFill/>
            <a:ln w="158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9" name="Line 24"/>
            <p:cNvSpPr>
              <a:spLocks noChangeShapeType="1"/>
            </p:cNvSpPr>
            <p:nvPr/>
          </p:nvSpPr>
          <p:spPr bwMode="auto">
            <a:xfrm>
              <a:off x="2636405" y="4252077"/>
              <a:ext cx="0" cy="220666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63" name="Line 17"/>
            <p:cNvSpPr>
              <a:spLocks noChangeShapeType="1"/>
            </p:cNvSpPr>
            <p:nvPr/>
          </p:nvSpPr>
          <p:spPr bwMode="auto">
            <a:xfrm>
              <a:off x="2110954" y="2021608"/>
              <a:ext cx="5295774" cy="0"/>
            </a:xfrm>
            <a:prstGeom prst="line">
              <a:avLst/>
            </a:prstGeom>
            <a:noFill/>
            <a:ln w="15875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8" name="Line 13"/>
            <p:cNvSpPr>
              <a:spLocks noChangeShapeType="1"/>
            </p:cNvSpPr>
            <p:nvPr/>
          </p:nvSpPr>
          <p:spPr bwMode="auto">
            <a:xfrm>
              <a:off x="2110954" y="5307779"/>
              <a:ext cx="5295774" cy="0"/>
            </a:xfrm>
            <a:prstGeom prst="line">
              <a:avLst/>
            </a:prstGeom>
            <a:noFill/>
            <a:ln w="15875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9" name="Line 14"/>
            <p:cNvSpPr>
              <a:spLocks noChangeShapeType="1"/>
            </p:cNvSpPr>
            <p:nvPr/>
          </p:nvSpPr>
          <p:spPr bwMode="auto">
            <a:xfrm>
              <a:off x="2110954" y="4648957"/>
              <a:ext cx="5295774" cy="0"/>
            </a:xfrm>
            <a:prstGeom prst="line">
              <a:avLst/>
            </a:prstGeom>
            <a:noFill/>
            <a:ln w="15875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>
              <a:off x="2110954" y="3991723"/>
              <a:ext cx="5295774" cy="0"/>
            </a:xfrm>
            <a:prstGeom prst="line">
              <a:avLst/>
            </a:prstGeom>
            <a:noFill/>
            <a:ln w="15875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1" name="Line 16"/>
            <p:cNvSpPr>
              <a:spLocks noChangeShapeType="1"/>
            </p:cNvSpPr>
            <p:nvPr/>
          </p:nvSpPr>
          <p:spPr bwMode="auto">
            <a:xfrm>
              <a:off x="2110954" y="3337664"/>
              <a:ext cx="5295774" cy="0"/>
            </a:xfrm>
            <a:prstGeom prst="line">
              <a:avLst/>
            </a:prstGeom>
            <a:noFill/>
            <a:ln w="15875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2" name="Line 17"/>
            <p:cNvSpPr>
              <a:spLocks noChangeShapeType="1"/>
            </p:cNvSpPr>
            <p:nvPr/>
          </p:nvSpPr>
          <p:spPr bwMode="auto">
            <a:xfrm>
              <a:off x="2110954" y="2680430"/>
              <a:ext cx="5295774" cy="0"/>
            </a:xfrm>
            <a:prstGeom prst="line">
              <a:avLst/>
            </a:prstGeom>
            <a:noFill/>
            <a:ln w="15875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3" name="Line 18"/>
            <p:cNvSpPr>
              <a:spLocks noChangeShapeType="1"/>
            </p:cNvSpPr>
            <p:nvPr/>
          </p:nvSpPr>
          <p:spPr bwMode="auto">
            <a:xfrm>
              <a:off x="2212552" y="5291904"/>
              <a:ext cx="0" cy="1587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5" name="Line 20"/>
            <p:cNvSpPr>
              <a:spLocks noChangeShapeType="1"/>
            </p:cNvSpPr>
            <p:nvPr/>
          </p:nvSpPr>
          <p:spPr bwMode="auto">
            <a:xfrm>
              <a:off x="3452360" y="3031273"/>
              <a:ext cx="0" cy="238128"/>
            </a:xfrm>
            <a:prstGeom prst="line">
              <a:avLst/>
            </a:prstGeom>
            <a:noFill/>
            <a:ln w="158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6" name="Line 21"/>
            <p:cNvSpPr>
              <a:spLocks noChangeShapeType="1"/>
            </p:cNvSpPr>
            <p:nvPr/>
          </p:nvSpPr>
          <p:spPr bwMode="auto">
            <a:xfrm>
              <a:off x="4681056" y="2713768"/>
              <a:ext cx="0" cy="215903"/>
            </a:xfrm>
            <a:prstGeom prst="line">
              <a:avLst/>
            </a:prstGeom>
            <a:noFill/>
            <a:ln w="158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7" name="Line 22"/>
            <p:cNvSpPr>
              <a:spLocks noChangeShapeType="1"/>
            </p:cNvSpPr>
            <p:nvPr/>
          </p:nvSpPr>
          <p:spPr bwMode="auto">
            <a:xfrm>
              <a:off x="7114635" y="2551841"/>
              <a:ext cx="0" cy="211140"/>
            </a:xfrm>
            <a:prstGeom prst="line">
              <a:avLst/>
            </a:prstGeom>
            <a:noFill/>
            <a:ln w="158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8" name="Line 23"/>
            <p:cNvSpPr>
              <a:spLocks noChangeShapeType="1"/>
            </p:cNvSpPr>
            <p:nvPr/>
          </p:nvSpPr>
          <p:spPr bwMode="auto">
            <a:xfrm>
              <a:off x="2212552" y="5291904"/>
              <a:ext cx="0" cy="15875"/>
            </a:xfrm>
            <a:prstGeom prst="line">
              <a:avLst/>
            </a:prstGeom>
            <a:noFill/>
            <a:ln w="15875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" name="Line 25"/>
            <p:cNvSpPr>
              <a:spLocks noChangeShapeType="1"/>
            </p:cNvSpPr>
            <p:nvPr/>
          </p:nvSpPr>
          <p:spPr bwMode="auto">
            <a:xfrm>
              <a:off x="3485697" y="3126524"/>
              <a:ext cx="0" cy="238128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1" name="Line 26"/>
            <p:cNvSpPr>
              <a:spLocks noChangeShapeType="1"/>
            </p:cNvSpPr>
            <p:nvPr/>
          </p:nvSpPr>
          <p:spPr bwMode="auto">
            <a:xfrm>
              <a:off x="4760429" y="2667729"/>
              <a:ext cx="0" cy="201616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2" name="Line 27"/>
            <p:cNvSpPr>
              <a:spLocks noChangeShapeType="1"/>
            </p:cNvSpPr>
            <p:nvPr/>
          </p:nvSpPr>
          <p:spPr bwMode="auto">
            <a:xfrm>
              <a:off x="7308306" y="2532791"/>
              <a:ext cx="0" cy="196853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3" name="Freeform 28"/>
            <p:cNvSpPr>
              <a:spLocks/>
            </p:cNvSpPr>
            <p:nvPr/>
          </p:nvSpPr>
          <p:spPr bwMode="auto">
            <a:xfrm>
              <a:off x="2207790" y="2653442"/>
              <a:ext cx="4906845" cy="2654337"/>
            </a:xfrm>
            <a:custGeom>
              <a:avLst/>
              <a:gdLst>
                <a:gd name="T0" fmla="*/ 0 w 1298"/>
                <a:gd name="T1" fmla="*/ 702 h 702"/>
                <a:gd name="T2" fmla="*/ 111 w 1298"/>
                <a:gd name="T3" fmla="*/ 453 h 702"/>
                <a:gd name="T4" fmla="*/ 329 w 1298"/>
                <a:gd name="T5" fmla="*/ 131 h 702"/>
                <a:gd name="T6" fmla="*/ 654 w 1298"/>
                <a:gd name="T7" fmla="*/ 44 h 702"/>
                <a:gd name="T8" fmla="*/ 1298 w 1298"/>
                <a:gd name="T9" fmla="*/ 0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8" h="702">
                  <a:moveTo>
                    <a:pt x="0" y="702"/>
                  </a:moveTo>
                  <a:lnTo>
                    <a:pt x="111" y="453"/>
                  </a:lnTo>
                  <a:lnTo>
                    <a:pt x="329" y="131"/>
                  </a:lnTo>
                  <a:lnTo>
                    <a:pt x="654" y="44"/>
                  </a:lnTo>
                  <a:lnTo>
                    <a:pt x="1298" y="0"/>
                  </a:lnTo>
                </a:path>
              </a:pathLst>
            </a:custGeom>
            <a:noFill/>
            <a:ln w="285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4" name="Freeform 29"/>
            <p:cNvSpPr>
              <a:spLocks/>
            </p:cNvSpPr>
            <p:nvPr/>
          </p:nvSpPr>
          <p:spPr bwMode="auto">
            <a:xfrm>
              <a:off x="2207790" y="2626454"/>
              <a:ext cx="5100516" cy="2681325"/>
            </a:xfrm>
            <a:custGeom>
              <a:avLst/>
              <a:gdLst>
                <a:gd name="T0" fmla="*/ 0 w 1349"/>
                <a:gd name="T1" fmla="*/ 709 h 709"/>
                <a:gd name="T2" fmla="*/ 113 w 1349"/>
                <a:gd name="T3" fmla="*/ 460 h 709"/>
                <a:gd name="T4" fmla="*/ 337 w 1349"/>
                <a:gd name="T5" fmla="*/ 163 h 709"/>
                <a:gd name="T6" fmla="*/ 675 w 1349"/>
                <a:gd name="T7" fmla="*/ 37 h 709"/>
                <a:gd name="T8" fmla="*/ 1349 w 1349"/>
                <a:gd name="T9" fmla="*/ 0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9" h="709">
                  <a:moveTo>
                    <a:pt x="0" y="709"/>
                  </a:moveTo>
                  <a:lnTo>
                    <a:pt x="113" y="460"/>
                  </a:lnTo>
                  <a:lnTo>
                    <a:pt x="337" y="163"/>
                  </a:lnTo>
                  <a:lnTo>
                    <a:pt x="675" y="37"/>
                  </a:lnTo>
                  <a:lnTo>
                    <a:pt x="1349" y="0"/>
                  </a:lnTo>
                </a:path>
              </a:pathLst>
            </a:custGeom>
            <a:noFill/>
            <a:ln w="28575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5" name="Rectangle 30"/>
            <p:cNvSpPr>
              <a:spLocks noChangeArrowheads="1"/>
            </p:cNvSpPr>
            <p:nvPr/>
          </p:nvSpPr>
          <p:spPr bwMode="auto">
            <a:xfrm>
              <a:off x="2423685" y="5126802"/>
              <a:ext cx="506400" cy="2000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300" b="0" dirty="0" smtClean="0">
                  <a:solidFill>
                    <a:srgbClr val="808080"/>
                  </a:solidFill>
                  <a:latin typeface="+mn-lt"/>
                </a:rPr>
                <a:t>p=0.99</a:t>
              </a:r>
              <a:endParaRPr lang="en-US" altLang="en-US" dirty="0" smtClean="0">
                <a:latin typeface="+mn-lt"/>
              </a:endParaRPr>
            </a:p>
          </p:txBody>
        </p:sp>
        <p:sp>
          <p:nvSpPr>
            <p:cNvPr id="26" name="Rectangle 31"/>
            <p:cNvSpPr>
              <a:spLocks noChangeArrowheads="1"/>
            </p:cNvSpPr>
            <p:nvPr/>
          </p:nvSpPr>
          <p:spPr bwMode="auto">
            <a:xfrm>
              <a:off x="3247577" y="5126802"/>
              <a:ext cx="506401" cy="2000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300" b="0" smtClean="0">
                  <a:solidFill>
                    <a:srgbClr val="808080"/>
                  </a:solidFill>
                  <a:latin typeface="+mn-lt"/>
                </a:rPr>
                <a:t>p=0.27</a:t>
              </a:r>
              <a:endParaRPr lang="en-US" altLang="en-US" smtClean="0">
                <a:latin typeface="+mn-lt"/>
              </a:endParaRPr>
            </a:p>
          </p:txBody>
        </p:sp>
        <p:sp>
          <p:nvSpPr>
            <p:cNvPr id="27" name="Rectangle 32"/>
            <p:cNvSpPr>
              <a:spLocks noChangeArrowheads="1"/>
            </p:cNvSpPr>
            <p:nvPr/>
          </p:nvSpPr>
          <p:spPr bwMode="auto">
            <a:xfrm>
              <a:off x="4476273" y="5126802"/>
              <a:ext cx="506401" cy="2000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300" b="0" smtClean="0">
                  <a:solidFill>
                    <a:srgbClr val="808080"/>
                  </a:solidFill>
                  <a:latin typeface="+mn-lt"/>
                </a:rPr>
                <a:t>p=0.46</a:t>
              </a:r>
              <a:endParaRPr lang="en-US" altLang="en-US" smtClean="0">
                <a:latin typeface="+mn-lt"/>
              </a:endParaRPr>
            </a:p>
          </p:txBody>
        </p:sp>
        <p:sp>
          <p:nvSpPr>
            <p:cNvPr id="28" name="Rectangle 33"/>
            <p:cNvSpPr>
              <a:spLocks noChangeArrowheads="1"/>
            </p:cNvSpPr>
            <p:nvPr/>
          </p:nvSpPr>
          <p:spPr bwMode="auto">
            <a:xfrm>
              <a:off x="6911440" y="5126802"/>
              <a:ext cx="506401" cy="2000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300" b="0" smtClean="0">
                  <a:solidFill>
                    <a:srgbClr val="808080"/>
                  </a:solidFill>
                  <a:latin typeface="+mn-lt"/>
                </a:rPr>
                <a:t>p=0.71</a:t>
              </a:r>
              <a:endParaRPr lang="en-US" altLang="en-US" smtClean="0">
                <a:latin typeface="+mn-lt"/>
              </a:endParaRPr>
            </a:p>
          </p:txBody>
        </p:sp>
        <p:sp>
          <p:nvSpPr>
            <p:cNvPr id="29" name="Rectangle 34"/>
            <p:cNvSpPr>
              <a:spLocks noChangeArrowheads="1"/>
            </p:cNvSpPr>
            <p:nvPr/>
          </p:nvSpPr>
          <p:spPr bwMode="auto">
            <a:xfrm>
              <a:off x="4003209" y="2277199"/>
              <a:ext cx="2236735" cy="368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b="0" dirty="0" smtClean="0">
                  <a:solidFill>
                    <a:srgbClr val="008000"/>
                  </a:solidFill>
                  <a:latin typeface="+mn-lt"/>
                </a:rPr>
                <a:t>Enhanced prophylaxis</a:t>
              </a:r>
              <a:endParaRPr lang="en-US" altLang="en-US" sz="2400" dirty="0" smtClean="0">
                <a:solidFill>
                  <a:srgbClr val="008000"/>
                </a:solidFill>
                <a:latin typeface="+mn-lt"/>
              </a:endParaRPr>
            </a:p>
          </p:txBody>
        </p:sp>
        <p:sp>
          <p:nvSpPr>
            <p:cNvPr id="30" name="Rectangle 35"/>
            <p:cNvSpPr>
              <a:spLocks noChangeArrowheads="1"/>
            </p:cNvSpPr>
            <p:nvPr/>
          </p:nvSpPr>
          <p:spPr bwMode="auto">
            <a:xfrm>
              <a:off x="4041308" y="2974122"/>
              <a:ext cx="2160537" cy="368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b="0" dirty="0" smtClean="0">
                  <a:solidFill>
                    <a:srgbClr val="FF9900"/>
                  </a:solidFill>
                  <a:latin typeface="+mn-lt"/>
                </a:rPr>
                <a:t>Standard prophylaxis</a:t>
              </a:r>
              <a:endParaRPr lang="en-US" altLang="en-US" sz="2400" dirty="0" smtClean="0">
                <a:solidFill>
                  <a:srgbClr val="FF9900"/>
                </a:solidFill>
                <a:latin typeface="+mn-lt"/>
              </a:endParaRPr>
            </a:p>
          </p:txBody>
        </p:sp>
        <p:sp>
          <p:nvSpPr>
            <p:cNvPr id="31" name="Line 36"/>
            <p:cNvSpPr>
              <a:spLocks noChangeShapeType="1"/>
            </p:cNvSpPr>
            <p:nvPr/>
          </p:nvSpPr>
          <p:spPr bwMode="auto">
            <a:xfrm flipV="1">
              <a:off x="2110954" y="1923182"/>
              <a:ext cx="0" cy="348302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1264" name="Line 37"/>
            <p:cNvSpPr>
              <a:spLocks noChangeShapeType="1"/>
            </p:cNvSpPr>
            <p:nvPr/>
          </p:nvSpPr>
          <p:spPr bwMode="auto">
            <a:xfrm flipH="1">
              <a:off x="2045869" y="5307779"/>
              <a:ext cx="6508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1265" name="Rectangle 38"/>
            <p:cNvSpPr>
              <a:spLocks noChangeArrowheads="1"/>
            </p:cNvSpPr>
            <p:nvPr/>
          </p:nvSpPr>
          <p:spPr bwMode="auto">
            <a:xfrm>
              <a:off x="1899822" y="5201415"/>
              <a:ext cx="107947" cy="246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600" b="0" smtClean="0">
                  <a:solidFill>
                    <a:srgbClr val="000000"/>
                  </a:solidFill>
                  <a:latin typeface="+mn-lt"/>
                </a:rPr>
                <a:t>0</a:t>
              </a:r>
              <a:endParaRPr lang="en-US" altLang="en-US" sz="2400" smtClean="0">
                <a:latin typeface="+mn-lt"/>
              </a:endParaRPr>
            </a:p>
          </p:txBody>
        </p:sp>
        <p:sp>
          <p:nvSpPr>
            <p:cNvPr id="11271" name="Line 39"/>
            <p:cNvSpPr>
              <a:spLocks noChangeShapeType="1"/>
            </p:cNvSpPr>
            <p:nvPr/>
          </p:nvSpPr>
          <p:spPr bwMode="auto">
            <a:xfrm flipH="1">
              <a:off x="2045869" y="4648957"/>
              <a:ext cx="6508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1272" name="Rectangle 40"/>
            <p:cNvSpPr>
              <a:spLocks noChangeArrowheads="1"/>
            </p:cNvSpPr>
            <p:nvPr/>
          </p:nvSpPr>
          <p:spPr bwMode="auto">
            <a:xfrm>
              <a:off x="1795050" y="4547356"/>
              <a:ext cx="215895" cy="246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600" b="0" smtClean="0">
                  <a:solidFill>
                    <a:srgbClr val="000000"/>
                  </a:solidFill>
                  <a:latin typeface="+mn-lt"/>
                </a:rPr>
                <a:t>20</a:t>
              </a:r>
              <a:endParaRPr lang="en-US" altLang="en-US" sz="2400" smtClean="0">
                <a:latin typeface="+mn-lt"/>
              </a:endParaRPr>
            </a:p>
          </p:txBody>
        </p:sp>
        <p:sp>
          <p:nvSpPr>
            <p:cNvPr id="11273" name="Line 41"/>
            <p:cNvSpPr>
              <a:spLocks noChangeShapeType="1"/>
            </p:cNvSpPr>
            <p:nvPr/>
          </p:nvSpPr>
          <p:spPr bwMode="auto">
            <a:xfrm flipH="1">
              <a:off x="2045869" y="3991723"/>
              <a:ext cx="6508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1274" name="Rectangle 42"/>
            <p:cNvSpPr>
              <a:spLocks noChangeArrowheads="1"/>
            </p:cNvSpPr>
            <p:nvPr/>
          </p:nvSpPr>
          <p:spPr bwMode="auto">
            <a:xfrm>
              <a:off x="1795050" y="3890122"/>
              <a:ext cx="215895" cy="246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600" b="0" smtClean="0">
                  <a:solidFill>
                    <a:srgbClr val="000000"/>
                  </a:solidFill>
                  <a:latin typeface="+mn-lt"/>
                </a:rPr>
                <a:t>40</a:t>
              </a:r>
              <a:endParaRPr lang="en-US" altLang="en-US" sz="2400" smtClean="0">
                <a:latin typeface="+mn-lt"/>
              </a:endParaRPr>
            </a:p>
          </p:txBody>
        </p:sp>
        <p:sp>
          <p:nvSpPr>
            <p:cNvPr id="11275" name="Line 43"/>
            <p:cNvSpPr>
              <a:spLocks noChangeShapeType="1"/>
            </p:cNvSpPr>
            <p:nvPr/>
          </p:nvSpPr>
          <p:spPr bwMode="auto">
            <a:xfrm flipH="1">
              <a:off x="2045869" y="3337664"/>
              <a:ext cx="6508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1276" name="Rectangle 44"/>
            <p:cNvSpPr>
              <a:spLocks noChangeArrowheads="1"/>
            </p:cNvSpPr>
            <p:nvPr/>
          </p:nvSpPr>
          <p:spPr bwMode="auto">
            <a:xfrm>
              <a:off x="1795050" y="3232887"/>
              <a:ext cx="215895" cy="246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600" b="0" smtClean="0">
                  <a:solidFill>
                    <a:srgbClr val="000000"/>
                  </a:solidFill>
                  <a:latin typeface="+mn-lt"/>
                </a:rPr>
                <a:t>60</a:t>
              </a:r>
              <a:endParaRPr lang="en-US" altLang="en-US" sz="2400" smtClean="0">
                <a:latin typeface="+mn-lt"/>
              </a:endParaRPr>
            </a:p>
          </p:txBody>
        </p:sp>
        <p:sp>
          <p:nvSpPr>
            <p:cNvPr id="11277" name="Line 45"/>
            <p:cNvSpPr>
              <a:spLocks noChangeShapeType="1"/>
            </p:cNvSpPr>
            <p:nvPr/>
          </p:nvSpPr>
          <p:spPr bwMode="auto">
            <a:xfrm flipH="1">
              <a:off x="2045869" y="2680430"/>
              <a:ext cx="6508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1278" name="Rectangle 46"/>
            <p:cNvSpPr>
              <a:spLocks noChangeArrowheads="1"/>
            </p:cNvSpPr>
            <p:nvPr/>
          </p:nvSpPr>
          <p:spPr bwMode="auto">
            <a:xfrm>
              <a:off x="1795050" y="2574066"/>
              <a:ext cx="215895" cy="2460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600" b="0" smtClean="0">
                  <a:solidFill>
                    <a:srgbClr val="000000"/>
                  </a:solidFill>
                  <a:latin typeface="+mn-lt"/>
                </a:rPr>
                <a:t>80</a:t>
              </a:r>
              <a:endParaRPr lang="en-US" altLang="en-US" sz="2400" smtClean="0">
                <a:latin typeface="+mn-lt"/>
              </a:endParaRPr>
            </a:p>
          </p:txBody>
        </p:sp>
        <p:sp>
          <p:nvSpPr>
            <p:cNvPr id="11279" name="Line 47"/>
            <p:cNvSpPr>
              <a:spLocks noChangeShapeType="1"/>
            </p:cNvSpPr>
            <p:nvPr/>
          </p:nvSpPr>
          <p:spPr bwMode="auto">
            <a:xfrm flipH="1">
              <a:off x="2045869" y="2021608"/>
              <a:ext cx="6508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1280" name="Rectangle 48"/>
            <p:cNvSpPr>
              <a:spLocks noChangeArrowheads="1"/>
            </p:cNvSpPr>
            <p:nvPr/>
          </p:nvSpPr>
          <p:spPr bwMode="auto">
            <a:xfrm>
              <a:off x="1691864" y="1916832"/>
              <a:ext cx="322255" cy="2460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600" b="0" dirty="0" smtClean="0">
                  <a:solidFill>
                    <a:srgbClr val="000000"/>
                  </a:solidFill>
                  <a:latin typeface="+mn-lt"/>
                </a:rPr>
                <a:t>100</a:t>
              </a:r>
              <a:endParaRPr lang="en-US" altLang="en-US" sz="2400" dirty="0" smtClean="0">
                <a:latin typeface="+mn-lt"/>
              </a:endParaRPr>
            </a:p>
          </p:txBody>
        </p:sp>
        <p:sp>
          <p:nvSpPr>
            <p:cNvPr id="11281" name="Rectangle 49"/>
            <p:cNvSpPr>
              <a:spLocks noChangeArrowheads="1"/>
            </p:cNvSpPr>
            <p:nvPr/>
          </p:nvSpPr>
          <p:spPr bwMode="auto">
            <a:xfrm rot="16200000">
              <a:off x="28946" y="3444833"/>
              <a:ext cx="2727363" cy="554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dirty="0" smtClean="0">
                  <a:solidFill>
                    <a:srgbClr val="000000"/>
                  </a:solidFill>
                  <a:latin typeface="+mn-lt"/>
                </a:rPr>
                <a:t>Percentage with </a:t>
              </a:r>
            </a:p>
            <a:p>
              <a:pPr algn="ctr">
                <a:defRPr/>
              </a:pPr>
              <a:r>
                <a:rPr lang="en-US" altLang="en-US" dirty="0" smtClean="0">
                  <a:solidFill>
                    <a:srgbClr val="000000"/>
                  </a:solidFill>
                  <a:latin typeface="+mn-lt"/>
                </a:rPr>
                <a:t>VL&lt;50 copies/ml (95% CI)</a:t>
              </a:r>
              <a:endParaRPr lang="en-US" altLang="en-US" dirty="0" smtClean="0">
                <a:latin typeface="+mn-lt"/>
              </a:endParaRPr>
            </a:p>
          </p:txBody>
        </p:sp>
        <p:sp>
          <p:nvSpPr>
            <p:cNvPr id="11282" name="Line 50"/>
            <p:cNvSpPr>
              <a:spLocks noChangeShapeType="1"/>
            </p:cNvSpPr>
            <p:nvPr/>
          </p:nvSpPr>
          <p:spPr bwMode="auto">
            <a:xfrm>
              <a:off x="2110954" y="5406206"/>
              <a:ext cx="5295774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1283" name="Line 51"/>
            <p:cNvSpPr>
              <a:spLocks noChangeShapeType="1"/>
            </p:cNvSpPr>
            <p:nvPr/>
          </p:nvSpPr>
          <p:spPr bwMode="auto">
            <a:xfrm>
              <a:off x="2212552" y="5406206"/>
              <a:ext cx="0" cy="6350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1284" name="Rectangle 52"/>
            <p:cNvSpPr>
              <a:spLocks noChangeArrowheads="1"/>
            </p:cNvSpPr>
            <p:nvPr/>
          </p:nvSpPr>
          <p:spPr bwMode="auto">
            <a:xfrm>
              <a:off x="2198265" y="5499869"/>
              <a:ext cx="107947" cy="246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 b="0" smtClean="0">
                  <a:solidFill>
                    <a:srgbClr val="000000"/>
                  </a:solidFill>
                  <a:latin typeface="+mn-lt"/>
                </a:rPr>
                <a:t>0</a:t>
              </a:r>
              <a:endParaRPr lang="en-US" altLang="en-US" sz="2400" smtClean="0">
                <a:latin typeface="+mn-lt"/>
              </a:endParaRPr>
            </a:p>
          </p:txBody>
        </p:sp>
        <p:sp>
          <p:nvSpPr>
            <p:cNvPr id="11285" name="Line 53"/>
            <p:cNvSpPr>
              <a:spLocks noChangeShapeType="1"/>
            </p:cNvSpPr>
            <p:nvPr/>
          </p:nvSpPr>
          <p:spPr bwMode="auto">
            <a:xfrm>
              <a:off x="2636405" y="5406206"/>
              <a:ext cx="0" cy="6350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1286" name="Rectangle 54"/>
            <p:cNvSpPr>
              <a:spLocks noChangeArrowheads="1"/>
            </p:cNvSpPr>
            <p:nvPr/>
          </p:nvSpPr>
          <p:spPr bwMode="auto">
            <a:xfrm>
              <a:off x="2620530" y="5499869"/>
              <a:ext cx="107947" cy="246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 b="0" smtClean="0">
                  <a:solidFill>
                    <a:srgbClr val="000000"/>
                  </a:solidFill>
                  <a:latin typeface="+mn-lt"/>
                </a:rPr>
                <a:t>4</a:t>
              </a:r>
              <a:endParaRPr lang="en-US" altLang="en-US" sz="2400" smtClean="0">
                <a:latin typeface="+mn-lt"/>
              </a:endParaRPr>
            </a:p>
          </p:txBody>
        </p:sp>
        <p:sp>
          <p:nvSpPr>
            <p:cNvPr id="11287" name="Line 55"/>
            <p:cNvSpPr>
              <a:spLocks noChangeShapeType="1"/>
            </p:cNvSpPr>
            <p:nvPr/>
          </p:nvSpPr>
          <p:spPr bwMode="auto">
            <a:xfrm>
              <a:off x="3485697" y="5406206"/>
              <a:ext cx="0" cy="6350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1288" name="Rectangle 56"/>
            <p:cNvSpPr>
              <a:spLocks noChangeArrowheads="1"/>
            </p:cNvSpPr>
            <p:nvPr/>
          </p:nvSpPr>
          <p:spPr bwMode="auto">
            <a:xfrm>
              <a:off x="3420611" y="5499869"/>
              <a:ext cx="214307" cy="246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 b="0" smtClean="0">
                  <a:solidFill>
                    <a:srgbClr val="000000"/>
                  </a:solidFill>
                  <a:latin typeface="+mn-lt"/>
                </a:rPr>
                <a:t>12</a:t>
              </a:r>
              <a:endParaRPr lang="en-US" altLang="en-US" sz="2400" smtClean="0">
                <a:latin typeface="+mn-lt"/>
              </a:endParaRPr>
            </a:p>
          </p:txBody>
        </p:sp>
        <p:sp>
          <p:nvSpPr>
            <p:cNvPr id="11289" name="Line 57"/>
            <p:cNvSpPr>
              <a:spLocks noChangeShapeType="1"/>
            </p:cNvSpPr>
            <p:nvPr/>
          </p:nvSpPr>
          <p:spPr bwMode="auto">
            <a:xfrm>
              <a:off x="4760429" y="5406206"/>
              <a:ext cx="0" cy="6350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1290" name="Rectangle 58"/>
            <p:cNvSpPr>
              <a:spLocks noChangeArrowheads="1"/>
            </p:cNvSpPr>
            <p:nvPr/>
          </p:nvSpPr>
          <p:spPr bwMode="auto">
            <a:xfrm>
              <a:off x="4693756" y="5499869"/>
              <a:ext cx="214307" cy="246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 b="0" smtClean="0">
                  <a:solidFill>
                    <a:srgbClr val="000000"/>
                  </a:solidFill>
                  <a:latin typeface="+mn-lt"/>
                </a:rPr>
                <a:t>24</a:t>
              </a:r>
              <a:endParaRPr lang="en-US" altLang="en-US" sz="2400" smtClean="0">
                <a:latin typeface="+mn-lt"/>
              </a:endParaRPr>
            </a:p>
          </p:txBody>
        </p:sp>
        <p:sp>
          <p:nvSpPr>
            <p:cNvPr id="11291" name="Line 59"/>
            <p:cNvSpPr>
              <a:spLocks noChangeShapeType="1"/>
            </p:cNvSpPr>
            <p:nvPr/>
          </p:nvSpPr>
          <p:spPr bwMode="auto">
            <a:xfrm>
              <a:off x="7308306" y="5406206"/>
              <a:ext cx="0" cy="6350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1292" name="Rectangle 60"/>
            <p:cNvSpPr>
              <a:spLocks noChangeArrowheads="1"/>
            </p:cNvSpPr>
            <p:nvPr/>
          </p:nvSpPr>
          <p:spPr bwMode="auto">
            <a:xfrm>
              <a:off x="7241632" y="5499869"/>
              <a:ext cx="214308" cy="246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 b="0" smtClean="0">
                  <a:solidFill>
                    <a:srgbClr val="000000"/>
                  </a:solidFill>
                  <a:latin typeface="+mn-lt"/>
                </a:rPr>
                <a:t>48</a:t>
              </a:r>
              <a:endParaRPr lang="en-US" altLang="en-US" sz="2400" smtClean="0">
                <a:latin typeface="+mn-lt"/>
              </a:endParaRPr>
            </a:p>
          </p:txBody>
        </p:sp>
        <p:sp>
          <p:nvSpPr>
            <p:cNvPr id="11293" name="Rectangle 61"/>
            <p:cNvSpPr>
              <a:spLocks noChangeArrowheads="1"/>
            </p:cNvSpPr>
            <p:nvPr/>
          </p:nvSpPr>
          <p:spPr bwMode="auto">
            <a:xfrm>
              <a:off x="2593543" y="5655446"/>
              <a:ext cx="4525855" cy="276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mtClean="0">
                  <a:solidFill>
                    <a:srgbClr val="000000"/>
                  </a:solidFill>
                  <a:latin typeface="+mn-lt"/>
                </a:rPr>
                <a:t>Week since randomisation (ART initiation)</a:t>
              </a:r>
              <a:endParaRPr lang="en-US" altLang="en-US" smtClean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Drug costs for the 12 week enhanced prophylaxis package</a:t>
            </a:r>
          </a:p>
        </p:txBody>
      </p:sp>
      <p:graphicFrame>
        <p:nvGraphicFramePr>
          <p:cNvPr id="307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9215414"/>
              </p:ext>
            </p:extLst>
          </p:nvPr>
        </p:nvGraphicFramePr>
        <p:xfrm>
          <a:off x="57150" y="1754584"/>
          <a:ext cx="9137650" cy="513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0" r:id="rId4" imgW="9138696" imgH="5133277" progId="Excel.Sheet.8">
                  <p:embed/>
                </p:oleObj>
              </mc:Choice>
              <mc:Fallback>
                <p:oleObj r:id="rId4" imgW="9138696" imgH="5133277" progId="Excel.Sheet.8">
                  <p:embed/>
                  <p:pic>
                    <p:nvPicPr>
                      <p:cNvPr id="0" name="Picture 6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" y="1754584"/>
                        <a:ext cx="9137650" cy="513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1042988" y="4411985"/>
            <a:ext cx="1403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/>
            <a:r>
              <a:rPr lang="en-GB" altLang="en-US" sz="1600"/>
              <a:t>12w INH/B6 </a:t>
            </a:r>
            <a:br>
              <a:rPr lang="en-GB" altLang="en-US" sz="1600"/>
            </a:br>
            <a:r>
              <a:rPr lang="en-GB" altLang="en-US" sz="1400"/>
              <a:t>(300mg/25mg)</a:t>
            </a:r>
            <a:endParaRPr lang="en-GB" altLang="en-US" sz="1600"/>
          </a:p>
        </p:txBody>
      </p:sp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2455863" y="4411985"/>
            <a:ext cx="17621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/>
            <a:r>
              <a:rPr lang="en-GB" altLang="en-US" sz="1600"/>
              <a:t>12w fluconazole</a:t>
            </a:r>
            <a:br>
              <a:rPr lang="en-GB" altLang="en-US" sz="1600"/>
            </a:br>
            <a:r>
              <a:rPr lang="en-GB" altLang="en-US" sz="1400"/>
              <a:t>(100mg as </a:t>
            </a:r>
            <a:br>
              <a:rPr lang="en-GB" altLang="en-US" sz="1400"/>
            </a:br>
            <a:r>
              <a:rPr lang="en-GB" altLang="en-US" sz="1400"/>
              <a:t>split 200mg)</a:t>
            </a:r>
            <a:endParaRPr lang="en-GB" altLang="en-US" sz="1600"/>
          </a:p>
        </p:txBody>
      </p:sp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067175" y="4411985"/>
            <a:ext cx="17462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/>
            <a:r>
              <a:rPr lang="en-GB" altLang="en-US" sz="1600"/>
              <a:t>5d azithromycin</a:t>
            </a:r>
            <a:br>
              <a:rPr lang="en-GB" altLang="en-US" sz="1600"/>
            </a:br>
            <a:r>
              <a:rPr lang="en-GB" altLang="en-US" sz="1400"/>
              <a:t>(500mg)</a:t>
            </a:r>
            <a:endParaRPr lang="en-GB" altLang="en-US" sz="1600"/>
          </a:p>
        </p:txBody>
      </p:sp>
      <p:sp>
        <p:nvSpPr>
          <p:cNvPr id="3079" name="TextBox 8"/>
          <p:cNvSpPr txBox="1">
            <a:spLocks noChangeArrowheads="1"/>
          </p:cNvSpPr>
          <p:nvPr/>
        </p:nvSpPr>
        <p:spPr bwMode="auto">
          <a:xfrm>
            <a:off x="5703888" y="4411985"/>
            <a:ext cx="164623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/>
            <a:r>
              <a:rPr lang="en-GB" altLang="en-US" sz="1600"/>
              <a:t>1d albendazole</a:t>
            </a:r>
            <a:br>
              <a:rPr lang="en-GB" altLang="en-US" sz="1600"/>
            </a:br>
            <a:r>
              <a:rPr lang="en-GB" altLang="en-US" sz="1400"/>
              <a:t>(400mg)</a:t>
            </a:r>
            <a:endParaRPr lang="en-GB" altLang="en-US" sz="1600"/>
          </a:p>
        </p:txBody>
      </p:sp>
      <p:sp>
        <p:nvSpPr>
          <p:cNvPr id="3080" name="TextBox 9"/>
          <p:cNvSpPr txBox="1">
            <a:spLocks noChangeArrowheads="1"/>
          </p:cNvSpPr>
          <p:nvPr/>
        </p:nvSpPr>
        <p:spPr bwMode="auto">
          <a:xfrm>
            <a:off x="7826375" y="4411985"/>
            <a:ext cx="708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/>
            <a:r>
              <a:rPr lang="en-GB" altLang="en-US"/>
              <a:t>Total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00733" y="1150938"/>
            <a:ext cx="859174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7338" indent="-287338" algn="l" rtl="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7238" indent="-279400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239838" indent="-292100" algn="l" rtl="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</a:defRPr>
            </a:lvl3pPr>
            <a:lvl4pPr marL="1704975" indent="-274638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192338" indent="-2968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649538" indent="-2968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3106738" indent="-2968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563938" indent="-2968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4021138" indent="-2968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en-GB" b="0" kern="0" dirty="0" smtClean="0"/>
              <a:t>Ranged from $7.16 (Kenya) to $32.99 (Zimbabwe)</a:t>
            </a:r>
            <a:endParaRPr lang="en-GB" b="0" kern="0" dirty="0"/>
          </a:p>
        </p:txBody>
      </p:sp>
      <p:sp>
        <p:nvSpPr>
          <p:cNvPr id="3082" name="TextBox 11"/>
          <p:cNvSpPr txBox="1">
            <a:spLocks noChangeArrowheads="1"/>
          </p:cNvSpPr>
          <p:nvPr/>
        </p:nvSpPr>
        <p:spPr bwMode="auto">
          <a:xfrm>
            <a:off x="1476375" y="3996060"/>
            <a:ext cx="282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r>
              <a:rPr lang="en-GB" altLang="en-US"/>
              <a:t>*</a:t>
            </a:r>
          </a:p>
        </p:txBody>
      </p:sp>
      <p:sp>
        <p:nvSpPr>
          <p:cNvPr id="3083" name="TextBox 12"/>
          <p:cNvSpPr txBox="1">
            <a:spLocks noChangeArrowheads="1"/>
          </p:cNvSpPr>
          <p:nvPr/>
        </p:nvSpPr>
        <p:spPr bwMode="auto">
          <a:xfrm>
            <a:off x="1766888" y="3996060"/>
            <a:ext cx="2841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r>
              <a:rPr lang="en-GB" altLang="en-US"/>
              <a:t>*</a:t>
            </a:r>
          </a:p>
        </p:txBody>
      </p:sp>
      <p:sp>
        <p:nvSpPr>
          <p:cNvPr id="3084" name="TextBox 13"/>
          <p:cNvSpPr txBox="1">
            <a:spLocks noChangeArrowheads="1"/>
          </p:cNvSpPr>
          <p:nvPr/>
        </p:nvSpPr>
        <p:spPr bwMode="auto">
          <a:xfrm>
            <a:off x="1258888" y="3068960"/>
            <a:ext cx="1004887" cy="739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/>
            <a:r>
              <a:rPr lang="en-GB" altLang="en-US" sz="1400" b="0"/>
              <a:t>* cost of INH borne by govt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-130300" y="5327997"/>
            <a:ext cx="909478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7338" indent="-287338" algn="l" rtl="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7238" indent="-279400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239838" indent="-292100" algn="l" rtl="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</a:defRPr>
            </a:lvl3pPr>
            <a:lvl4pPr marL="1704975" indent="-274638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192338" indent="-2968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649538" indent="-2968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3106738" indent="-2968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563938" indent="-2968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4021138" indent="-2968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en-GB" b="0" kern="0" dirty="0" smtClean="0"/>
              <a:t>Cost-effectiveness analysis ongoing </a:t>
            </a:r>
            <a:br>
              <a:rPr lang="en-GB" b="0" kern="0" dirty="0" smtClean="0"/>
            </a:br>
            <a:r>
              <a:rPr lang="en-GB" b="0" kern="0" dirty="0" smtClean="0"/>
              <a:t>(incorporating costs saved from reduced hospitalisations)</a:t>
            </a:r>
            <a:endParaRPr lang="en-GB" b="0" kern="0" dirty="0"/>
          </a:p>
        </p:txBody>
      </p:sp>
    </p:spTree>
    <p:extLst>
      <p:ext uri="{BB962C8B-B14F-4D97-AF65-F5344CB8AC3E}">
        <p14:creationId xmlns:p14="http://schemas.microsoft.com/office/powerpoint/2010/main" val="181907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Conclusions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51520" y="1268413"/>
            <a:ext cx="8640960" cy="523081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400"/>
              </a:spcAft>
            </a:pPr>
            <a:r>
              <a:rPr lang="en-US" altLang="en-US" sz="2400" dirty="0" smtClean="0"/>
              <a:t>In HIV-infected adults/children with CD4&lt;100 cells/mm</a:t>
            </a:r>
            <a:r>
              <a:rPr lang="en-US" altLang="en-US" sz="2400" baseline="30000" dirty="0" smtClean="0"/>
              <a:t>3</a:t>
            </a:r>
            <a:r>
              <a:rPr lang="en-US" altLang="en-US" sz="2400" dirty="0" smtClean="0"/>
              <a:t> </a:t>
            </a:r>
          </a:p>
          <a:p>
            <a:pPr lvl="1">
              <a:spcBef>
                <a:spcPts val="1200"/>
              </a:spcBef>
              <a:spcAft>
                <a:spcPts val="400"/>
              </a:spcAft>
            </a:pPr>
            <a:r>
              <a:rPr lang="en-US" altLang="en-US" b="1" u="sng" dirty="0" smtClean="0">
                <a:solidFill>
                  <a:srgbClr val="008000"/>
                </a:solidFill>
              </a:rPr>
              <a:t>Enhanced prophylaxis</a:t>
            </a:r>
            <a:r>
              <a:rPr lang="en-US" altLang="en-US" b="1" dirty="0" smtClean="0">
                <a:solidFill>
                  <a:srgbClr val="008000"/>
                </a:solidFill>
              </a:rPr>
              <a:t> </a:t>
            </a:r>
            <a:r>
              <a:rPr lang="en-US" altLang="en-US" dirty="0" smtClean="0"/>
              <a:t>at ART initiation</a:t>
            </a:r>
          </a:p>
          <a:p>
            <a:pPr lvl="2">
              <a:spcBef>
                <a:spcPts val="1200"/>
              </a:spcBef>
              <a:spcAft>
                <a:spcPts val="400"/>
              </a:spcAft>
            </a:pPr>
            <a:r>
              <a:rPr lang="en-US" altLang="en-US" dirty="0"/>
              <a:t>R</a:t>
            </a:r>
            <a:r>
              <a:rPr lang="en-US" altLang="en-US" dirty="0" smtClean="0"/>
              <a:t>educed early mortality from 12.2% to 8.9% </a:t>
            </a:r>
            <a:br>
              <a:rPr lang="en-US" altLang="en-US" dirty="0" smtClean="0"/>
            </a:br>
            <a:r>
              <a:rPr lang="en-US" altLang="en-US" dirty="0" smtClean="0"/>
              <a:t>(25% relative reduction, 3.3% absolute reduction)</a:t>
            </a:r>
          </a:p>
          <a:p>
            <a:pPr lvl="2">
              <a:spcBef>
                <a:spcPts val="1200"/>
              </a:spcBef>
              <a:spcAft>
                <a:spcPts val="400"/>
              </a:spcAft>
            </a:pPr>
            <a:r>
              <a:rPr lang="en-US" altLang="en-US" dirty="0" smtClean="0"/>
              <a:t>Reduced adverse events and </a:t>
            </a:r>
            <a:r>
              <a:rPr lang="en-US" altLang="en-US" dirty="0" err="1" smtClean="0"/>
              <a:t>hospitalisations</a:t>
            </a:r>
            <a:endParaRPr lang="en-US" altLang="en-US" dirty="0" smtClean="0"/>
          </a:p>
          <a:p>
            <a:pPr>
              <a:spcBef>
                <a:spcPts val="1200"/>
              </a:spcBef>
              <a:spcAft>
                <a:spcPts val="400"/>
              </a:spcAft>
            </a:pPr>
            <a:r>
              <a:rPr lang="en-US" altLang="en-US" sz="2400" dirty="0" smtClean="0"/>
              <a:t>The additional pill burden did not adversely affect VL suppression and was decreased by a well-accepted FDC </a:t>
            </a:r>
            <a:br>
              <a:rPr lang="en-US" altLang="en-US" sz="2400" dirty="0" smtClean="0"/>
            </a:br>
            <a:r>
              <a:rPr lang="en-US" altLang="en-US" sz="2400" dirty="0" smtClean="0"/>
              <a:t>of CTX/INH/B6 </a:t>
            </a:r>
            <a:r>
              <a:rPr lang="en-US" altLang="en-US" sz="2000" dirty="0" smtClean="0"/>
              <a:t>(WHO pre-qualification in progress)</a:t>
            </a:r>
          </a:p>
          <a:p>
            <a:pPr>
              <a:spcBef>
                <a:spcPts val="1200"/>
              </a:spcBef>
              <a:spcAft>
                <a:spcPts val="400"/>
              </a:spcAft>
            </a:pPr>
            <a:r>
              <a:rPr lang="en-US" altLang="en-US" sz="2400" dirty="0" smtClean="0"/>
              <a:t>Policy-makers should consider adopting and implementing this low-cost broad infection prevention package which </a:t>
            </a:r>
            <a:r>
              <a:rPr lang="en-GB" altLang="en-US" sz="2400" dirty="0" smtClean="0"/>
              <a:t>could </a:t>
            </a:r>
            <a:r>
              <a:rPr lang="en-GB" altLang="en-US" sz="2400" b="1" u="sng" dirty="0" smtClean="0">
                <a:solidFill>
                  <a:srgbClr val="006600"/>
                </a:solidFill>
              </a:rPr>
              <a:t>save 3.3 lives for every 100 individuals treated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fld id="{B22067F3-42A7-428C-9A56-3040EC521C19}" type="slidenum">
              <a:rPr lang="en-US" altLang="en-US" b="0">
                <a:solidFill>
                  <a:schemeClr val="hlink"/>
                </a:solidFill>
              </a:rPr>
              <a:pPr/>
              <a:t>19</a:t>
            </a:fld>
            <a:endParaRPr lang="en-US" altLang="en-US" b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Background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58813" y="1295400"/>
            <a:ext cx="8377237" cy="5029200"/>
          </a:xfrm>
        </p:spPr>
        <p:txBody>
          <a:bodyPr/>
          <a:lstStyle/>
          <a:p>
            <a:r>
              <a:rPr lang="en-GB" altLang="en-US" dirty="0" smtClean="0"/>
              <a:t>Mortality is high in the first 6 months among HIV-infected adults and children initiating ART with advanced disease with severe immunosuppression in sub-Saharan Africa</a:t>
            </a:r>
            <a:r>
              <a:rPr lang="en-GB" altLang="en-US" baseline="30000" dirty="0" smtClean="0"/>
              <a:t>1-3</a:t>
            </a:r>
          </a:p>
          <a:p>
            <a:r>
              <a:rPr lang="en-GB" altLang="en-US" dirty="0" smtClean="0"/>
              <a:t>Causes of death include tuberculosis, other bacterial, fungal (</a:t>
            </a:r>
            <a:r>
              <a:rPr lang="en-GB" altLang="en-US" dirty="0" err="1" smtClean="0"/>
              <a:t>cryptococcus</a:t>
            </a:r>
            <a:r>
              <a:rPr lang="en-GB" altLang="en-US" dirty="0" smtClean="0"/>
              <a:t>) and protozoal infections</a:t>
            </a:r>
          </a:p>
          <a:p>
            <a:r>
              <a:rPr lang="en-GB" altLang="en-US" b="1" dirty="0" smtClean="0"/>
              <a:t>It is unknown whether an enhanced package of infection prophylaxis at time of ART initiation would reduce mortality</a:t>
            </a:r>
          </a:p>
          <a:p>
            <a:pPr lvl="1">
              <a:buFont typeface="Wingdings" pitchFamily="2" charset="2"/>
              <a:buChar char="ð"/>
            </a:pPr>
            <a:r>
              <a:rPr lang="en-GB" altLang="en-US" dirty="0" smtClean="0"/>
              <a:t>REALITY trial (ISRCTN43622374) in Uganda, Zimbabwe, Malawi and Kenya</a:t>
            </a:r>
            <a:endParaRPr lang="en-GB" altLang="en-US" b="1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fld id="{4EDAB9AB-1659-4329-97FC-74DA678D7376}" type="slidenum">
              <a:rPr lang="en-US" altLang="en-US" b="0">
                <a:solidFill>
                  <a:schemeClr val="hlink"/>
                </a:solidFill>
              </a:rPr>
              <a:pPr/>
              <a:t>2</a:t>
            </a:fld>
            <a:endParaRPr lang="en-US" altLang="en-US" b="0">
              <a:solidFill>
                <a:schemeClr val="hlink"/>
              </a:solidFill>
            </a:endParaRPr>
          </a:p>
        </p:txBody>
      </p:sp>
      <p:sp>
        <p:nvSpPr>
          <p:cNvPr id="4101" name="TextBox 1"/>
          <p:cNvSpPr txBox="1">
            <a:spLocks noChangeArrowheads="1"/>
          </p:cNvSpPr>
          <p:nvPr/>
        </p:nvSpPr>
        <p:spPr bwMode="auto">
          <a:xfrm>
            <a:off x="2772717" y="6577409"/>
            <a:ext cx="61197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r>
              <a:rPr lang="en-GB" altLang="en-US" sz="1200" b="0" dirty="0"/>
              <a:t>1) </a:t>
            </a:r>
            <a:r>
              <a:rPr lang="en-GB" altLang="en-US" sz="1200" b="0" dirty="0" err="1"/>
              <a:t>Braitstein</a:t>
            </a:r>
            <a:r>
              <a:rPr lang="en-GB" altLang="en-US" sz="1200" b="0" dirty="0"/>
              <a:t> </a:t>
            </a:r>
            <a:r>
              <a:rPr lang="en-GB" altLang="en-US" sz="1200" b="0" i="1" dirty="0"/>
              <a:t>et al</a:t>
            </a:r>
            <a:r>
              <a:rPr lang="en-GB" altLang="en-US" sz="1200" b="0" dirty="0"/>
              <a:t>. Lancet 2006. 2) Cornell </a:t>
            </a:r>
            <a:r>
              <a:rPr lang="en-GB" altLang="en-US" sz="1200" b="0" i="1" dirty="0"/>
              <a:t>et al</a:t>
            </a:r>
            <a:r>
              <a:rPr lang="en-GB" altLang="en-US" sz="1200" b="0" dirty="0"/>
              <a:t>. AIDS 2010. 3) Walker </a:t>
            </a:r>
            <a:r>
              <a:rPr lang="en-GB" altLang="en-US" sz="1200" b="0" i="1" dirty="0"/>
              <a:t>et al</a:t>
            </a:r>
            <a:r>
              <a:rPr lang="en-GB" altLang="en-US" sz="1200" b="0" dirty="0"/>
              <a:t>. CID 2012 </a:t>
            </a:r>
            <a:endParaRPr lang="en-GB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dirty="0" smtClean="0"/>
              <a:t>Acknowledgments</a:t>
            </a:r>
            <a:endParaRPr lang="en-GB" altLang="en-US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-71438" y="1123950"/>
            <a:ext cx="9251951" cy="5680075"/>
          </a:xfrm>
        </p:spPr>
        <p:txBody>
          <a:bodyPr/>
          <a:lstStyle/>
          <a:p>
            <a:pPr marL="0" indent="0" algn="ctr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GB" altLang="en-US" sz="1200" b="1" u="sng" dirty="0" smtClean="0">
                <a:solidFill>
                  <a:srgbClr val="2A7C0E"/>
                </a:solidFill>
              </a:rPr>
              <a:t>We thank all the patients and staff from all the centres participating in the REALITY trial.</a:t>
            </a:r>
            <a:endParaRPr lang="en-GB" altLang="en-US" sz="800" b="1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GB" altLang="en-US" sz="1200" b="1" u="sng" dirty="0" smtClean="0">
                <a:solidFill>
                  <a:srgbClr val="FF9900"/>
                </a:solidFill>
              </a:rPr>
              <a:t>Participating Centres: </a:t>
            </a:r>
            <a:r>
              <a:rPr lang="en-GB" altLang="en-US" sz="1200" b="1" u="sng" dirty="0" smtClean="0">
                <a:solidFill>
                  <a:srgbClr val="008000"/>
                </a:solidFill>
              </a:rPr>
              <a:t>Joint Clinical Research Centre (JCRC), Kampala, Uganda (coordinating centre for Uganda): </a:t>
            </a:r>
            <a:r>
              <a:rPr lang="en-GB" altLang="en-US" sz="1200" dirty="0" smtClean="0"/>
              <a:t>P </a:t>
            </a:r>
            <a:r>
              <a:rPr lang="en-GB" altLang="en-US" sz="1200" dirty="0" err="1" smtClean="0"/>
              <a:t>Mugyenyi</a:t>
            </a:r>
            <a:r>
              <a:rPr lang="en-GB" altLang="en-US" sz="1200" dirty="0" smtClean="0"/>
              <a:t>, C </a:t>
            </a:r>
            <a:r>
              <a:rPr lang="en-GB" altLang="en-US" sz="1200" dirty="0" err="1" smtClean="0"/>
              <a:t>Kityo</a:t>
            </a:r>
            <a:r>
              <a:rPr lang="en-GB" altLang="en-US" sz="1200" dirty="0" smtClean="0"/>
              <a:t>, V Musiime, P </a:t>
            </a:r>
            <a:r>
              <a:rPr lang="en-GB" altLang="en-US" sz="1200" dirty="0" err="1" smtClean="0"/>
              <a:t>Wavamunno</a:t>
            </a:r>
            <a:r>
              <a:rPr lang="en-GB" altLang="en-US" sz="1200" dirty="0" smtClean="0"/>
              <a:t>, E </a:t>
            </a:r>
            <a:r>
              <a:rPr lang="en-GB" altLang="en-US" sz="1200" dirty="0" err="1" smtClean="0"/>
              <a:t>Nambi</a:t>
            </a:r>
            <a:r>
              <a:rPr lang="en-GB" altLang="en-US" sz="1200" dirty="0" smtClean="0"/>
              <a:t>, P </a:t>
            </a:r>
            <a:r>
              <a:rPr lang="en-GB" altLang="en-US" sz="1200" dirty="0" err="1" smtClean="0"/>
              <a:t>Ocitti</a:t>
            </a:r>
            <a:r>
              <a:rPr lang="en-GB" altLang="en-US" sz="1200" dirty="0" smtClean="0"/>
              <a:t>, M </a:t>
            </a:r>
            <a:r>
              <a:rPr lang="en-GB" altLang="en-US" sz="1200" dirty="0" err="1" smtClean="0"/>
              <a:t>Ndigendawani</a:t>
            </a:r>
            <a:r>
              <a:rPr lang="en-GB" altLang="en-US" sz="1200" dirty="0" smtClean="0"/>
              <a:t>. </a:t>
            </a:r>
            <a:r>
              <a:rPr lang="en-GB" altLang="en-US" sz="1200" b="1" u="sng" dirty="0" smtClean="0">
                <a:solidFill>
                  <a:srgbClr val="008000"/>
                </a:solidFill>
              </a:rPr>
              <a:t>JCRC, Fort Portal, Uganda: </a:t>
            </a:r>
            <a:r>
              <a:rPr lang="en-GB" altLang="en-US" sz="1200" dirty="0" smtClean="0"/>
              <a:t>S </a:t>
            </a:r>
            <a:r>
              <a:rPr lang="en-GB" altLang="en-US" sz="1200" dirty="0" err="1" smtClean="0"/>
              <a:t>Kabahenda</a:t>
            </a:r>
            <a:r>
              <a:rPr lang="en-GB" altLang="en-US" sz="1200" dirty="0" smtClean="0"/>
              <a:t>, M </a:t>
            </a:r>
            <a:r>
              <a:rPr lang="en-GB" altLang="en-US" sz="1200" dirty="0" err="1" smtClean="0"/>
              <a:t>Kemigisa</a:t>
            </a:r>
            <a:r>
              <a:rPr lang="en-GB" altLang="en-US" sz="1200" dirty="0" smtClean="0"/>
              <a:t>, J </a:t>
            </a:r>
            <a:r>
              <a:rPr lang="en-GB" altLang="en-US" sz="1200" dirty="0" err="1" smtClean="0"/>
              <a:t>Acen</a:t>
            </a:r>
            <a:r>
              <a:rPr lang="en-GB" altLang="en-US" sz="1200" dirty="0" smtClean="0"/>
              <a:t>, D </a:t>
            </a:r>
            <a:r>
              <a:rPr lang="en-GB" altLang="en-US" sz="1200" dirty="0" err="1" smtClean="0"/>
              <a:t>Olebo</a:t>
            </a:r>
            <a:r>
              <a:rPr lang="en-GB" altLang="en-US" sz="1200" dirty="0" smtClean="0"/>
              <a:t>, G </a:t>
            </a:r>
            <a:r>
              <a:rPr lang="en-GB" altLang="en-US" sz="1200" dirty="0" err="1" smtClean="0"/>
              <a:t>Mpamize</a:t>
            </a:r>
            <a:r>
              <a:rPr lang="en-GB" altLang="en-US" sz="1200" dirty="0" smtClean="0"/>
              <a:t>, A </a:t>
            </a:r>
            <a:r>
              <a:rPr lang="en-GB" altLang="en-US" sz="1200" dirty="0" err="1" smtClean="0"/>
              <a:t>Amone</a:t>
            </a:r>
            <a:r>
              <a:rPr lang="en-GB" altLang="en-US" sz="1200" dirty="0" smtClean="0"/>
              <a:t>, D </a:t>
            </a:r>
            <a:r>
              <a:rPr lang="en-GB" altLang="en-US" sz="1200" dirty="0" err="1" smtClean="0"/>
              <a:t>Okweny</a:t>
            </a:r>
            <a:r>
              <a:rPr lang="en-GB" altLang="en-US" sz="1200" dirty="0" smtClean="0"/>
              <a:t>,  A </a:t>
            </a:r>
            <a:r>
              <a:rPr lang="en-GB" altLang="en-US" sz="1200" dirty="0" err="1" smtClean="0"/>
              <a:t>Mbonye</a:t>
            </a:r>
            <a:r>
              <a:rPr lang="en-GB" altLang="en-US" sz="1200" dirty="0" smtClean="0"/>
              <a:t>, F </a:t>
            </a:r>
            <a:r>
              <a:rPr lang="en-GB" altLang="en-US" sz="1200" dirty="0" err="1" smtClean="0"/>
              <a:t>Nambaziira</a:t>
            </a:r>
            <a:r>
              <a:rPr lang="en-GB" altLang="en-US" sz="1200" dirty="0" smtClean="0"/>
              <a:t>, A </a:t>
            </a:r>
            <a:r>
              <a:rPr lang="en-GB" altLang="en-US" sz="1200" dirty="0" err="1" smtClean="0"/>
              <a:t>Rweyora</a:t>
            </a:r>
            <a:r>
              <a:rPr lang="en-GB" altLang="en-US" sz="1200" dirty="0" smtClean="0"/>
              <a:t>, M </a:t>
            </a:r>
            <a:r>
              <a:rPr lang="en-GB" altLang="en-US" sz="1200" dirty="0" err="1" smtClean="0"/>
              <a:t>Kangah</a:t>
            </a:r>
            <a:r>
              <a:rPr lang="en-GB" altLang="en-US" sz="1200" dirty="0" smtClean="0"/>
              <a:t> and V </a:t>
            </a:r>
            <a:r>
              <a:rPr lang="en-GB" altLang="en-US" sz="1200" dirty="0" err="1" smtClean="0"/>
              <a:t>Kabaswahili</a:t>
            </a:r>
            <a:r>
              <a:rPr lang="en-GB" altLang="en-US" sz="1200" dirty="0" smtClean="0"/>
              <a:t> . </a:t>
            </a:r>
            <a:r>
              <a:rPr lang="en-GB" altLang="en-US" sz="1200" b="1" u="sng" dirty="0" smtClean="0">
                <a:solidFill>
                  <a:srgbClr val="008000"/>
                </a:solidFill>
              </a:rPr>
              <a:t>JCRC, </a:t>
            </a:r>
            <a:r>
              <a:rPr lang="en-GB" altLang="en-US" sz="1200" b="1" u="sng" dirty="0" err="1" smtClean="0">
                <a:solidFill>
                  <a:srgbClr val="008000"/>
                </a:solidFill>
              </a:rPr>
              <a:t>Gulu,Uganda</a:t>
            </a:r>
            <a:r>
              <a:rPr lang="en-GB" altLang="en-US" sz="1200" b="1" u="sng" dirty="0" smtClean="0">
                <a:solidFill>
                  <a:srgbClr val="008000"/>
                </a:solidFill>
              </a:rPr>
              <a:t>: </a:t>
            </a:r>
            <a:r>
              <a:rPr lang="en-GB" altLang="en-US" sz="1200" dirty="0" smtClean="0"/>
              <a:t>J </a:t>
            </a:r>
            <a:r>
              <a:rPr lang="en-GB" altLang="en-US" sz="1200" dirty="0" err="1" smtClean="0"/>
              <a:t>Abach</a:t>
            </a:r>
            <a:r>
              <a:rPr lang="en-GB" altLang="en-US" sz="1200" dirty="0" smtClean="0"/>
              <a:t>, G </a:t>
            </a:r>
            <a:r>
              <a:rPr lang="en-GB" altLang="en-US" sz="1200" dirty="0" err="1" smtClean="0"/>
              <a:t>Abongomera</a:t>
            </a:r>
            <a:r>
              <a:rPr lang="en-GB" altLang="en-US" sz="1200" dirty="0" smtClean="0"/>
              <a:t>, J </a:t>
            </a:r>
            <a:r>
              <a:rPr lang="en-GB" altLang="en-US" sz="1200" dirty="0" err="1" smtClean="0"/>
              <a:t>Omongin</a:t>
            </a:r>
            <a:r>
              <a:rPr lang="en-GB" altLang="en-US" sz="1200" dirty="0" smtClean="0"/>
              <a:t>, I </a:t>
            </a:r>
            <a:r>
              <a:rPr lang="en-GB" altLang="en-US" sz="1200" dirty="0" err="1" smtClean="0"/>
              <a:t>Aciro</a:t>
            </a:r>
            <a:r>
              <a:rPr lang="en-GB" altLang="en-US" sz="1200" dirty="0" smtClean="0"/>
              <a:t>, A </a:t>
            </a:r>
            <a:r>
              <a:rPr lang="en-GB" altLang="en-US" sz="1200" dirty="0" err="1" smtClean="0"/>
              <a:t>Philliam</a:t>
            </a:r>
            <a:r>
              <a:rPr lang="en-GB" altLang="en-US" sz="1200" dirty="0" smtClean="0"/>
              <a:t>, B </a:t>
            </a:r>
            <a:r>
              <a:rPr lang="en-GB" altLang="en-US" sz="1200" dirty="0" err="1" smtClean="0"/>
              <a:t>Arach</a:t>
            </a:r>
            <a:r>
              <a:rPr lang="en-GB" altLang="en-US" sz="1200" dirty="0" smtClean="0"/>
              <a:t>, E </a:t>
            </a:r>
            <a:r>
              <a:rPr lang="en-GB" altLang="en-US" sz="1200" dirty="0" err="1" smtClean="0"/>
              <a:t>Ocung</a:t>
            </a:r>
            <a:r>
              <a:rPr lang="en-GB" altLang="en-US" sz="1200" dirty="0" smtClean="0"/>
              <a:t>, G </a:t>
            </a:r>
            <a:r>
              <a:rPr lang="en-GB" altLang="en-US" sz="1200" dirty="0" err="1" smtClean="0"/>
              <a:t>Amone</a:t>
            </a:r>
            <a:r>
              <a:rPr lang="en-GB" altLang="en-US" sz="1200" dirty="0" smtClean="0"/>
              <a:t>, P Miles, C </a:t>
            </a:r>
            <a:r>
              <a:rPr lang="en-GB" altLang="en-US" sz="1200" dirty="0" err="1" smtClean="0"/>
              <a:t>Adong</a:t>
            </a:r>
            <a:r>
              <a:rPr lang="en-GB" altLang="en-US" sz="1200" dirty="0" smtClean="0"/>
              <a:t>, C </a:t>
            </a:r>
            <a:r>
              <a:rPr lang="en-GB" altLang="en-US" sz="1200" dirty="0" err="1" smtClean="0"/>
              <a:t>Tumsuiime</a:t>
            </a:r>
            <a:r>
              <a:rPr lang="en-GB" altLang="en-US" sz="1200" dirty="0" smtClean="0"/>
              <a:t>, P </a:t>
            </a:r>
            <a:r>
              <a:rPr lang="en-GB" altLang="en-US" sz="1200" dirty="0" err="1" smtClean="0"/>
              <a:t>Kidega</a:t>
            </a:r>
            <a:r>
              <a:rPr lang="en-GB" altLang="en-US" sz="1200" dirty="0" smtClean="0"/>
              <a:t>, B Otto, F </a:t>
            </a:r>
            <a:r>
              <a:rPr lang="en-GB" altLang="en-US" sz="1200" dirty="0" err="1" smtClean="0"/>
              <a:t>Apio</a:t>
            </a:r>
            <a:r>
              <a:rPr lang="en-GB" altLang="en-US" sz="1200" dirty="0" smtClean="0"/>
              <a:t>. </a:t>
            </a:r>
            <a:r>
              <a:rPr lang="en-GB" altLang="en-US" sz="1200" b="1" u="sng" dirty="0" smtClean="0">
                <a:solidFill>
                  <a:srgbClr val="008000"/>
                </a:solidFill>
              </a:rPr>
              <a:t>JCRC, </a:t>
            </a:r>
            <a:r>
              <a:rPr lang="en-GB" altLang="en-US" sz="1200" b="1" u="sng" dirty="0" err="1" smtClean="0">
                <a:solidFill>
                  <a:srgbClr val="008000"/>
                </a:solidFill>
              </a:rPr>
              <a:t>Mbale</a:t>
            </a:r>
            <a:r>
              <a:rPr lang="en-GB" altLang="en-US" sz="1200" b="1" u="sng" dirty="0" smtClean="0">
                <a:solidFill>
                  <a:srgbClr val="008000"/>
                </a:solidFill>
              </a:rPr>
              <a:t>, Uganda: </a:t>
            </a:r>
            <a:r>
              <a:rPr lang="en-GB" altLang="en-US" sz="1200" dirty="0" smtClean="0"/>
              <a:t>K </a:t>
            </a:r>
            <a:r>
              <a:rPr lang="en-GB" altLang="en-US" sz="1200" dirty="0" err="1" smtClean="0"/>
              <a:t>Baleeta</a:t>
            </a:r>
            <a:r>
              <a:rPr lang="en-GB" altLang="en-US" sz="1200" dirty="0" smtClean="0"/>
              <a:t>, A </a:t>
            </a:r>
            <a:r>
              <a:rPr lang="en-GB" altLang="en-US" sz="1200" dirty="0" err="1" smtClean="0"/>
              <a:t>Mukuye</a:t>
            </a:r>
            <a:r>
              <a:rPr lang="en-GB" altLang="en-US" sz="1200" dirty="0" smtClean="0"/>
              <a:t>, M </a:t>
            </a:r>
            <a:r>
              <a:rPr lang="en-GB" altLang="en-US" sz="1200" dirty="0" err="1" smtClean="0"/>
              <a:t>Abwola</a:t>
            </a:r>
            <a:r>
              <a:rPr lang="en-GB" altLang="en-US" sz="1200" dirty="0" smtClean="0"/>
              <a:t>, F </a:t>
            </a:r>
            <a:r>
              <a:rPr lang="en-GB" altLang="en-US" sz="1200" dirty="0" err="1" smtClean="0"/>
              <a:t>Ssennono</a:t>
            </a:r>
            <a:r>
              <a:rPr lang="en-GB" altLang="en-US" sz="1200" dirty="0" smtClean="0"/>
              <a:t>, D </a:t>
            </a:r>
            <a:r>
              <a:rPr lang="en-GB" altLang="en-US" sz="1200" dirty="0" err="1" smtClean="0"/>
              <a:t>Baliruno</a:t>
            </a:r>
            <a:r>
              <a:rPr lang="en-GB" altLang="en-US" sz="1200" dirty="0" smtClean="0"/>
              <a:t>, S </a:t>
            </a:r>
            <a:r>
              <a:rPr lang="en-GB" altLang="en-US" sz="1200" dirty="0" err="1" smtClean="0"/>
              <a:t>Tuhirwe</a:t>
            </a:r>
            <a:r>
              <a:rPr lang="en-GB" altLang="en-US" sz="1200" dirty="0" smtClean="0"/>
              <a:t>, R </a:t>
            </a:r>
            <a:r>
              <a:rPr lang="en-GB" altLang="en-US" sz="1200" dirty="0" err="1" smtClean="0"/>
              <a:t>Namisi</a:t>
            </a:r>
            <a:r>
              <a:rPr lang="en-GB" altLang="en-US" sz="1200" dirty="0" smtClean="0"/>
              <a:t>, F </a:t>
            </a:r>
            <a:r>
              <a:rPr lang="en-GB" altLang="en-US" sz="1200" dirty="0" err="1" smtClean="0"/>
              <a:t>Kigongo</a:t>
            </a:r>
            <a:r>
              <a:rPr lang="en-GB" altLang="en-US" sz="1200" dirty="0" smtClean="0"/>
              <a:t>, D </a:t>
            </a:r>
            <a:r>
              <a:rPr lang="en-GB" altLang="en-US" sz="1200" dirty="0" err="1" smtClean="0"/>
              <a:t>Kikyonkyo</a:t>
            </a:r>
            <a:r>
              <a:rPr lang="en-GB" altLang="en-US" sz="1200" dirty="0" smtClean="0"/>
              <a:t>, F </a:t>
            </a:r>
            <a:r>
              <a:rPr lang="en-GB" altLang="en-US" sz="1200" dirty="0" err="1" smtClean="0"/>
              <a:t>Mushahara</a:t>
            </a:r>
            <a:r>
              <a:rPr lang="en-GB" altLang="en-US" sz="1200" dirty="0" smtClean="0"/>
              <a:t>, D </a:t>
            </a:r>
            <a:r>
              <a:rPr lang="en-GB" altLang="en-US" sz="1200" dirty="0" err="1" smtClean="0"/>
              <a:t>Okweny</a:t>
            </a:r>
            <a:r>
              <a:rPr lang="en-GB" altLang="en-US" sz="1200" dirty="0" smtClean="0"/>
              <a:t>, J </a:t>
            </a:r>
            <a:r>
              <a:rPr lang="en-GB" altLang="en-US" sz="1200" dirty="0" err="1" smtClean="0"/>
              <a:t>Tusiime</a:t>
            </a:r>
            <a:r>
              <a:rPr lang="en-GB" altLang="en-US" sz="1200" dirty="0" smtClean="0"/>
              <a:t>, A Musiime, A Nankya, D </a:t>
            </a:r>
            <a:r>
              <a:rPr lang="en-GB" altLang="en-US" sz="1200" dirty="0" err="1" smtClean="0"/>
              <a:t>Atwongyeire</a:t>
            </a:r>
            <a:r>
              <a:rPr lang="en-GB" altLang="en-US" sz="1200" dirty="0" smtClean="0"/>
              <a:t>, S </a:t>
            </a:r>
            <a:r>
              <a:rPr lang="en-GB" altLang="en-US" sz="1200" dirty="0" err="1" smtClean="0"/>
              <a:t>Sirikye</a:t>
            </a:r>
            <a:r>
              <a:rPr lang="en-GB" altLang="en-US" sz="1200" dirty="0" smtClean="0"/>
              <a:t>, S </a:t>
            </a:r>
            <a:r>
              <a:rPr lang="en-GB" altLang="en-US" sz="1200" dirty="0" err="1" smtClean="0"/>
              <a:t>Mula</a:t>
            </a:r>
            <a:r>
              <a:rPr lang="en-GB" altLang="en-US" sz="1200" dirty="0" smtClean="0"/>
              <a:t>, N </a:t>
            </a:r>
            <a:r>
              <a:rPr lang="en-GB" altLang="en-US" sz="1200" dirty="0" err="1" smtClean="0"/>
              <a:t>Noowe</a:t>
            </a:r>
            <a:r>
              <a:rPr lang="en-GB" altLang="en-US" sz="1200" dirty="0" smtClean="0"/>
              <a:t>. </a:t>
            </a:r>
            <a:r>
              <a:rPr lang="en-GB" altLang="en-US" sz="1200" b="1" u="sng" dirty="0" smtClean="0">
                <a:solidFill>
                  <a:srgbClr val="008000"/>
                </a:solidFill>
              </a:rPr>
              <a:t>JCRC, </a:t>
            </a:r>
            <a:r>
              <a:rPr lang="en-GB" altLang="en-US" sz="1200" b="1" u="sng" dirty="0" err="1" smtClean="0">
                <a:solidFill>
                  <a:srgbClr val="008000"/>
                </a:solidFill>
              </a:rPr>
              <a:t>Mbarara</a:t>
            </a:r>
            <a:r>
              <a:rPr lang="en-GB" altLang="en-US" sz="1200" b="1" u="sng" dirty="0" smtClean="0">
                <a:solidFill>
                  <a:srgbClr val="008000"/>
                </a:solidFill>
              </a:rPr>
              <a:t>, Uganda: </a:t>
            </a:r>
            <a:r>
              <a:rPr lang="en-GB" altLang="en-US" sz="1200" dirty="0" smtClean="0"/>
              <a:t>A </a:t>
            </a:r>
            <a:r>
              <a:rPr lang="en-GB" altLang="en-US" sz="1200" dirty="0" err="1" smtClean="0"/>
              <a:t>Lugemwa</a:t>
            </a:r>
            <a:r>
              <a:rPr lang="en-GB" altLang="en-US" sz="1200" dirty="0" smtClean="0"/>
              <a:t>, M </a:t>
            </a:r>
            <a:r>
              <a:rPr lang="en-GB" altLang="en-US" sz="1200" dirty="0" err="1" smtClean="0"/>
              <a:t>Kasozi</a:t>
            </a:r>
            <a:r>
              <a:rPr lang="en-GB" altLang="en-US" sz="1200" dirty="0" smtClean="0"/>
              <a:t>, S </a:t>
            </a:r>
            <a:r>
              <a:rPr lang="en-GB" altLang="en-US" sz="1200" dirty="0" err="1" smtClean="0"/>
              <a:t>Mwebe</a:t>
            </a:r>
            <a:r>
              <a:rPr lang="en-GB" altLang="en-US" sz="1200" dirty="0" smtClean="0"/>
              <a:t>, L </a:t>
            </a:r>
            <a:r>
              <a:rPr lang="en-GB" altLang="en-US" sz="1200" dirty="0" err="1" smtClean="0"/>
              <a:t>Atwine</a:t>
            </a:r>
            <a:r>
              <a:rPr lang="en-GB" altLang="en-US" sz="1200" dirty="0" smtClean="0"/>
              <a:t>, T </a:t>
            </a:r>
            <a:r>
              <a:rPr lang="en-GB" altLang="en-US" sz="1200" dirty="0" err="1" smtClean="0"/>
              <a:t>Senkindu</a:t>
            </a:r>
            <a:r>
              <a:rPr lang="en-GB" altLang="en-US" sz="1200" dirty="0" smtClean="0"/>
              <a:t>, T </a:t>
            </a:r>
            <a:r>
              <a:rPr lang="en-GB" altLang="en-US" sz="1200" dirty="0" err="1" smtClean="0"/>
              <a:t>Natuhurira</a:t>
            </a:r>
            <a:r>
              <a:rPr lang="en-GB" altLang="en-US" sz="1200" dirty="0" smtClean="0"/>
              <a:t>, C </a:t>
            </a:r>
            <a:r>
              <a:rPr lang="en-GB" altLang="en-US" sz="1200" dirty="0" err="1" smtClean="0"/>
              <a:t>Katemba</a:t>
            </a:r>
            <a:r>
              <a:rPr lang="en-GB" altLang="en-US" sz="1200" dirty="0" smtClean="0"/>
              <a:t>, E </a:t>
            </a:r>
            <a:r>
              <a:rPr lang="en-GB" altLang="en-US" sz="1200" dirty="0" err="1" smtClean="0"/>
              <a:t>Ninsiima</a:t>
            </a:r>
            <a:r>
              <a:rPr lang="en-GB" altLang="en-US" sz="1200" dirty="0" smtClean="0"/>
              <a:t>, M </a:t>
            </a:r>
            <a:r>
              <a:rPr lang="en-GB" altLang="en-US" sz="1200" dirty="0" err="1" smtClean="0"/>
              <a:t>Acaku</a:t>
            </a:r>
            <a:r>
              <a:rPr lang="en-GB" altLang="en-US" sz="1200" dirty="0" smtClean="0"/>
              <a:t> J </a:t>
            </a:r>
            <a:r>
              <a:rPr lang="en-GB" altLang="en-US" sz="1200" dirty="0" err="1" smtClean="0"/>
              <a:t>Kyomuhangi</a:t>
            </a:r>
            <a:r>
              <a:rPr lang="en-GB" altLang="en-US" sz="1200" dirty="0" smtClean="0"/>
              <a:t>, R </a:t>
            </a:r>
            <a:r>
              <a:rPr lang="en-GB" altLang="en-US" sz="1200" dirty="0" err="1" smtClean="0"/>
              <a:t>Ankunda</a:t>
            </a:r>
            <a:r>
              <a:rPr lang="en-GB" altLang="en-US" sz="1200" dirty="0" smtClean="0"/>
              <a:t>, D </a:t>
            </a:r>
            <a:r>
              <a:rPr lang="en-GB" altLang="en-US" sz="1200" dirty="0" err="1" smtClean="0"/>
              <a:t>Tukwasibwe</a:t>
            </a:r>
            <a:r>
              <a:rPr lang="en-GB" altLang="en-US" sz="1200" dirty="0" smtClean="0"/>
              <a:t>, L </a:t>
            </a:r>
            <a:r>
              <a:rPr lang="en-GB" altLang="en-US" sz="1200" dirty="0" err="1" smtClean="0"/>
              <a:t>Ayesiga</a:t>
            </a:r>
            <a:r>
              <a:rPr lang="en-GB" altLang="en-US" sz="1200" dirty="0" smtClean="0"/>
              <a:t>. </a:t>
            </a:r>
            <a:r>
              <a:rPr lang="en-GB" altLang="en-US" sz="1200" b="1" u="sng" dirty="0" smtClean="0">
                <a:solidFill>
                  <a:srgbClr val="008000"/>
                </a:solidFill>
              </a:rPr>
              <a:t>University of Zimbabwe Clinical Research Centre, Harare, Zimbabwe: </a:t>
            </a:r>
            <a:r>
              <a:rPr lang="en-GB" altLang="en-US" sz="1200" dirty="0" smtClean="0"/>
              <a:t>J Hakim, K Nathoo, M Bwakura-Dangarembizi, A Reid, E Chidziva, T Mhute, GC Tinago, J </a:t>
            </a:r>
            <a:r>
              <a:rPr lang="en-GB" altLang="en-US" sz="1200" dirty="0" err="1" smtClean="0"/>
              <a:t>Bhiri</a:t>
            </a:r>
            <a:r>
              <a:rPr lang="en-GB" altLang="en-US" sz="1200" dirty="0" smtClean="0"/>
              <a:t>, S Mudzingwa, M Phiri, J Steamer, R Nhema, C Warambwa, G Musoro, S Mutsai, B </a:t>
            </a:r>
            <a:r>
              <a:rPr lang="en-GB" altLang="en-US" sz="1200" dirty="0" err="1" smtClean="0"/>
              <a:t>Nemasango</a:t>
            </a:r>
            <a:r>
              <a:rPr lang="en-GB" altLang="en-US" sz="1200" dirty="0" smtClean="0"/>
              <a:t>, C Moyo, S </a:t>
            </a:r>
            <a:r>
              <a:rPr lang="en-GB" altLang="en-US" sz="1200" dirty="0" err="1" smtClean="0"/>
              <a:t>Chitongo</a:t>
            </a:r>
            <a:r>
              <a:rPr lang="en-GB" altLang="en-US" sz="1200" dirty="0" smtClean="0"/>
              <a:t>, K Rashirai, </a:t>
            </a:r>
            <a:r>
              <a:rPr lang="en-ZW" altLang="en-US" sz="1200" dirty="0" smtClean="0"/>
              <a:t>S Vhembo, B </a:t>
            </a:r>
            <a:r>
              <a:rPr lang="en-ZW" altLang="en-US" sz="1200" dirty="0" err="1" smtClean="0"/>
              <a:t>Mlambo</a:t>
            </a:r>
            <a:r>
              <a:rPr lang="en-ZW" altLang="en-US" sz="1200" dirty="0" smtClean="0"/>
              <a:t>, S Nkomani, B </a:t>
            </a:r>
            <a:r>
              <a:rPr lang="en-ZW" altLang="en-US" sz="1200" dirty="0" err="1" smtClean="0"/>
              <a:t>Ndemera</a:t>
            </a:r>
            <a:r>
              <a:rPr lang="en-ZW" altLang="en-US" sz="1200" dirty="0" smtClean="0"/>
              <a:t>, M Willard, C </a:t>
            </a:r>
            <a:r>
              <a:rPr lang="en-ZW" altLang="en-US" sz="1200" dirty="0" err="1" smtClean="0"/>
              <a:t>Berejena</a:t>
            </a:r>
            <a:r>
              <a:rPr lang="en-ZW" altLang="en-US" sz="1200" dirty="0" smtClean="0"/>
              <a:t>, Y Musodza, P </a:t>
            </a:r>
            <a:r>
              <a:rPr lang="en-ZW" altLang="en-US" sz="1200" dirty="0" err="1" smtClean="0"/>
              <a:t>Matiza</a:t>
            </a:r>
            <a:r>
              <a:rPr lang="en-ZW" altLang="en-US" sz="1200" dirty="0" smtClean="0"/>
              <a:t>, B </a:t>
            </a:r>
            <a:r>
              <a:rPr lang="en-ZW" altLang="en-US" sz="1200" dirty="0" err="1" smtClean="0"/>
              <a:t>Mudenge</a:t>
            </a:r>
            <a:r>
              <a:rPr lang="en-ZW" altLang="en-US" sz="1200" dirty="0" smtClean="0"/>
              <a:t>, V </a:t>
            </a:r>
            <a:r>
              <a:rPr lang="en-ZW" altLang="en-US" sz="1200" dirty="0" err="1" smtClean="0"/>
              <a:t>Guti</a:t>
            </a:r>
            <a:r>
              <a:rPr lang="en-ZW" altLang="en-US" sz="1200" dirty="0" smtClean="0"/>
              <a:t>.</a:t>
            </a:r>
            <a:r>
              <a:rPr lang="en-GB" altLang="en-US" sz="1200" dirty="0" smtClean="0"/>
              <a:t> </a:t>
            </a:r>
            <a:r>
              <a:rPr lang="en-GB" altLang="en-US" sz="1200" b="1" u="sng" dirty="0" smtClean="0">
                <a:solidFill>
                  <a:srgbClr val="008000"/>
                </a:solidFill>
              </a:rPr>
              <a:t>KEMRI </a:t>
            </a:r>
            <a:r>
              <a:rPr lang="en-GB" altLang="en-US" sz="1200" b="1" u="sng" dirty="0" err="1" smtClean="0">
                <a:solidFill>
                  <a:srgbClr val="008000"/>
                </a:solidFill>
              </a:rPr>
              <a:t>Wellcome</a:t>
            </a:r>
            <a:r>
              <a:rPr lang="en-GB" altLang="en-US" sz="1200" b="1" u="sng" dirty="0" smtClean="0">
                <a:solidFill>
                  <a:srgbClr val="008000"/>
                </a:solidFill>
              </a:rPr>
              <a:t> Trust Research Programme, </a:t>
            </a:r>
            <a:r>
              <a:rPr lang="en-GB" altLang="en-US" sz="1200" b="1" u="sng" dirty="0" err="1" smtClean="0">
                <a:solidFill>
                  <a:srgbClr val="008000"/>
                </a:solidFill>
              </a:rPr>
              <a:t>Kilifi</a:t>
            </a:r>
            <a:r>
              <a:rPr lang="en-GB" altLang="en-US" sz="1200" b="1" u="sng" dirty="0" smtClean="0">
                <a:solidFill>
                  <a:srgbClr val="008000"/>
                </a:solidFill>
              </a:rPr>
              <a:t>, Kenya: </a:t>
            </a:r>
            <a:r>
              <a:rPr lang="en-GB" altLang="en-US" sz="1200" dirty="0" smtClean="0"/>
              <a:t>A Etyang, C Agutu, J Berkley, K Maitland, P Njuguna, S </a:t>
            </a:r>
            <a:r>
              <a:rPr lang="en-GB" altLang="en-US" sz="1200" dirty="0" err="1" smtClean="0"/>
              <a:t>Mwaringa</a:t>
            </a:r>
            <a:r>
              <a:rPr lang="en-GB" altLang="en-US" sz="1200" dirty="0" smtClean="0"/>
              <a:t>, T Etyang, K </a:t>
            </a:r>
            <a:r>
              <a:rPr lang="en-GB" altLang="en-US" sz="1200" dirty="0" err="1" smtClean="0"/>
              <a:t>Awuondo</a:t>
            </a:r>
            <a:r>
              <a:rPr lang="en-GB" altLang="en-US" sz="1200" dirty="0" smtClean="0"/>
              <a:t>, S Wale, J </a:t>
            </a:r>
            <a:r>
              <a:rPr lang="en-GB" altLang="en-US" sz="1200" dirty="0" err="1" smtClean="0"/>
              <a:t>Shangala</a:t>
            </a:r>
            <a:r>
              <a:rPr lang="en-GB" altLang="en-US" sz="1200" dirty="0" smtClean="0"/>
              <a:t>, J </a:t>
            </a:r>
            <a:r>
              <a:rPr lang="en-GB" altLang="en-US" sz="1200" dirty="0" err="1" smtClean="0"/>
              <a:t>Kithunga</a:t>
            </a:r>
            <a:r>
              <a:rPr lang="en-GB" altLang="en-US" sz="1200" dirty="0" smtClean="0"/>
              <a:t>, S </a:t>
            </a:r>
            <a:r>
              <a:rPr lang="en-GB" altLang="en-US" sz="1200" dirty="0" err="1" smtClean="0"/>
              <a:t>Mwarumba</a:t>
            </a:r>
            <a:r>
              <a:rPr lang="en-GB" altLang="en-US" sz="1200" dirty="0" smtClean="0"/>
              <a:t>, S Said </a:t>
            </a:r>
            <a:r>
              <a:rPr lang="en-GB" altLang="en-US" sz="1200" dirty="0" err="1" smtClean="0"/>
              <a:t>Maitha</a:t>
            </a:r>
            <a:r>
              <a:rPr lang="en-GB" altLang="en-US" sz="1200" dirty="0" smtClean="0"/>
              <a:t>, R </a:t>
            </a:r>
            <a:r>
              <a:rPr lang="en-GB" altLang="en-US" sz="1200" dirty="0" err="1" smtClean="0"/>
              <a:t>Mutai</a:t>
            </a:r>
            <a:r>
              <a:rPr lang="en-GB" altLang="en-US" sz="1200" dirty="0" smtClean="0"/>
              <a:t>, M </a:t>
            </a:r>
            <a:r>
              <a:rPr lang="en-GB" altLang="en-US" sz="1200" dirty="0" err="1" smtClean="0"/>
              <a:t>Lozi</a:t>
            </a:r>
            <a:r>
              <a:rPr lang="en-GB" altLang="en-US" sz="1200" dirty="0" smtClean="0"/>
              <a:t> </a:t>
            </a:r>
            <a:r>
              <a:rPr lang="en-GB" altLang="en-US" sz="1200" dirty="0" err="1" smtClean="0"/>
              <a:t>Lewa</a:t>
            </a:r>
            <a:r>
              <a:rPr lang="en-GB" altLang="en-US" sz="1200" dirty="0" smtClean="0"/>
              <a:t>, G </a:t>
            </a:r>
            <a:r>
              <a:rPr lang="en-GB" altLang="en-US" sz="1200" dirty="0" err="1" smtClean="0"/>
              <a:t>Mwambingu</a:t>
            </a:r>
            <a:r>
              <a:rPr lang="en-GB" altLang="en-US" sz="1200" dirty="0" smtClean="0"/>
              <a:t>, A </a:t>
            </a:r>
            <a:r>
              <a:rPr lang="en-GB" altLang="en-US" sz="1200" dirty="0" err="1" smtClean="0"/>
              <a:t>Mwanzu</a:t>
            </a:r>
            <a:r>
              <a:rPr lang="en-GB" altLang="en-US" sz="1200" dirty="0" smtClean="0"/>
              <a:t>, C Kalama, H Latham, J </a:t>
            </a:r>
            <a:r>
              <a:rPr lang="en-GB" altLang="en-US" sz="1200" dirty="0" err="1" smtClean="0"/>
              <a:t>Shikuku</a:t>
            </a:r>
            <a:r>
              <a:rPr lang="en-GB" altLang="en-US" sz="1200" dirty="0" smtClean="0"/>
              <a:t>, A </a:t>
            </a:r>
            <a:r>
              <a:rPr lang="en-GB" altLang="en-US" sz="1200" dirty="0" err="1" smtClean="0"/>
              <a:t>Fondo</a:t>
            </a:r>
            <a:r>
              <a:rPr lang="en-GB" altLang="en-US" sz="1200" dirty="0" smtClean="0"/>
              <a:t>, A </a:t>
            </a:r>
            <a:r>
              <a:rPr lang="en-GB" altLang="en-US" sz="1200" dirty="0" err="1" smtClean="0"/>
              <a:t>Njogu</a:t>
            </a:r>
            <a:r>
              <a:rPr lang="en-GB" altLang="en-US" sz="1200" dirty="0" smtClean="0"/>
              <a:t>, C </a:t>
            </a:r>
            <a:r>
              <a:rPr lang="en-GB" altLang="en-US" sz="1200" dirty="0" err="1" smtClean="0"/>
              <a:t>Khadenge</a:t>
            </a:r>
            <a:r>
              <a:rPr lang="en-GB" altLang="en-US" sz="1200" dirty="0" smtClean="0"/>
              <a:t>, B </a:t>
            </a:r>
            <a:r>
              <a:rPr lang="en-GB" altLang="en-US" sz="1200" dirty="0" err="1" smtClean="0"/>
              <a:t>Mwakisha</a:t>
            </a:r>
            <a:r>
              <a:rPr lang="en-GB" altLang="en-US" sz="1200" dirty="0" smtClean="0"/>
              <a:t>. </a:t>
            </a:r>
            <a:r>
              <a:rPr lang="en-GB" altLang="en-US" sz="1200" b="1" u="sng" dirty="0" err="1" smtClean="0">
                <a:solidFill>
                  <a:srgbClr val="008000"/>
                </a:solidFill>
              </a:rPr>
              <a:t>Moi</a:t>
            </a:r>
            <a:r>
              <a:rPr lang="en-GB" altLang="en-US" sz="1200" b="1" u="sng" dirty="0" smtClean="0">
                <a:solidFill>
                  <a:srgbClr val="008000"/>
                </a:solidFill>
              </a:rPr>
              <a:t> University Clinical Research Centre, </a:t>
            </a:r>
            <a:r>
              <a:rPr lang="en-GB" altLang="en-US" sz="1200" b="1" u="sng" dirty="0" err="1" smtClean="0">
                <a:solidFill>
                  <a:srgbClr val="008000"/>
                </a:solidFill>
              </a:rPr>
              <a:t>Eldoret</a:t>
            </a:r>
            <a:r>
              <a:rPr lang="en-GB" altLang="en-US" sz="1200" b="1" u="sng" dirty="0" smtClean="0">
                <a:solidFill>
                  <a:srgbClr val="008000"/>
                </a:solidFill>
              </a:rPr>
              <a:t>, Kenya:</a:t>
            </a:r>
            <a:r>
              <a:rPr lang="en-GB" altLang="en-US" sz="1200" b="1" dirty="0" smtClean="0">
                <a:solidFill>
                  <a:srgbClr val="008000"/>
                </a:solidFill>
              </a:rPr>
              <a:t> </a:t>
            </a:r>
            <a:r>
              <a:rPr lang="en-GB" altLang="en-US" sz="1200" dirty="0" smtClean="0"/>
              <a:t>A </a:t>
            </a:r>
            <a:r>
              <a:rPr lang="en-GB" altLang="en-US" sz="1200" dirty="0" err="1" smtClean="0"/>
              <a:t>Siika</a:t>
            </a:r>
            <a:r>
              <a:rPr lang="en-GB" altLang="en-US" sz="1200" dirty="0" smtClean="0"/>
              <a:t>, K Wools-</a:t>
            </a:r>
            <a:r>
              <a:rPr lang="en-GB" altLang="en-US" sz="1200" dirty="0" err="1" smtClean="0"/>
              <a:t>Kaloustian</a:t>
            </a:r>
            <a:r>
              <a:rPr lang="en-GB" altLang="en-US" sz="1200" dirty="0" smtClean="0"/>
              <a:t>, W </a:t>
            </a:r>
            <a:r>
              <a:rPr lang="en-GB" altLang="en-US" sz="1200" dirty="0" err="1" smtClean="0"/>
              <a:t>Nyandiko</a:t>
            </a:r>
            <a:r>
              <a:rPr lang="en-GB" altLang="en-US" sz="1200" dirty="0" smtClean="0"/>
              <a:t>, P </a:t>
            </a:r>
            <a:r>
              <a:rPr lang="en-GB" altLang="en-US" sz="1200" dirty="0" err="1" smtClean="0"/>
              <a:t>Cheruiyot</a:t>
            </a:r>
            <a:r>
              <a:rPr lang="en-GB" altLang="en-US" sz="1200" dirty="0" smtClean="0"/>
              <a:t>, A </a:t>
            </a:r>
            <a:r>
              <a:rPr lang="en-GB" altLang="en-US" sz="1200" dirty="0" err="1" smtClean="0"/>
              <a:t>Sudoi</a:t>
            </a:r>
            <a:r>
              <a:rPr lang="en-GB" altLang="en-US" sz="1200" dirty="0" smtClean="0"/>
              <a:t>, S </a:t>
            </a:r>
            <a:r>
              <a:rPr lang="en-GB" altLang="en-US" sz="1200" dirty="0" err="1" smtClean="0"/>
              <a:t>Wachira</a:t>
            </a:r>
            <a:r>
              <a:rPr lang="en-GB" altLang="en-US" sz="1200" dirty="0" smtClean="0"/>
              <a:t>, B </a:t>
            </a:r>
            <a:r>
              <a:rPr lang="en-GB" altLang="en-US" sz="1200" dirty="0" err="1" smtClean="0"/>
              <a:t>Meli</a:t>
            </a:r>
            <a:r>
              <a:rPr lang="en-GB" altLang="en-US" sz="1200" dirty="0" smtClean="0"/>
              <a:t>, M Karoney, A </a:t>
            </a:r>
            <a:r>
              <a:rPr lang="en-GB" altLang="en-US" sz="1200" dirty="0" err="1" smtClean="0"/>
              <a:t>Nzioka</a:t>
            </a:r>
            <a:r>
              <a:rPr lang="en-GB" altLang="en-US" sz="1200" dirty="0" smtClean="0"/>
              <a:t>, M </a:t>
            </a:r>
            <a:r>
              <a:rPr lang="en-GB" altLang="en-US" sz="1200" dirty="0" err="1" smtClean="0"/>
              <a:t>Tanui</a:t>
            </a:r>
            <a:r>
              <a:rPr lang="en-GB" altLang="en-US" sz="1200" dirty="0" smtClean="0"/>
              <a:t>, M </a:t>
            </a:r>
            <a:r>
              <a:rPr lang="en-GB" altLang="en-US" sz="1200" dirty="0" err="1" smtClean="0"/>
              <a:t>Mokaya</a:t>
            </a:r>
            <a:r>
              <a:rPr lang="en-GB" altLang="en-US" sz="1200" dirty="0" smtClean="0"/>
              <a:t>, W </a:t>
            </a:r>
            <a:r>
              <a:rPr lang="en-GB" altLang="en-US" sz="1200" dirty="0" err="1" smtClean="0"/>
              <a:t>Ekiru</a:t>
            </a:r>
            <a:r>
              <a:rPr lang="en-GB" altLang="en-US" sz="1200" dirty="0" smtClean="0"/>
              <a:t>, C </a:t>
            </a:r>
            <a:r>
              <a:rPr lang="en-GB" altLang="en-US" sz="1200" dirty="0" err="1" smtClean="0"/>
              <a:t>Mboya</a:t>
            </a:r>
            <a:r>
              <a:rPr lang="en-GB" altLang="en-US" sz="1200" dirty="0" smtClean="0"/>
              <a:t>, D </a:t>
            </a:r>
            <a:r>
              <a:rPr lang="en-GB" altLang="en-US" sz="1200" dirty="0" err="1" smtClean="0"/>
              <a:t>Mwimali</a:t>
            </a:r>
            <a:r>
              <a:rPr lang="en-GB" altLang="en-US" sz="1200" dirty="0" smtClean="0"/>
              <a:t>, C </a:t>
            </a:r>
            <a:r>
              <a:rPr lang="en-GB" altLang="en-US" sz="1200" dirty="0" err="1" smtClean="0"/>
              <a:t>Mengich</a:t>
            </a:r>
            <a:r>
              <a:rPr lang="en-GB" altLang="en-US" sz="1200" dirty="0" smtClean="0"/>
              <a:t>, J </a:t>
            </a:r>
            <a:r>
              <a:rPr lang="en-GB" altLang="en-US" sz="1200" dirty="0" err="1" smtClean="0"/>
              <a:t>Choge</a:t>
            </a:r>
            <a:r>
              <a:rPr lang="en-GB" altLang="en-US" sz="1200" dirty="0" smtClean="0"/>
              <a:t>, W </a:t>
            </a:r>
            <a:r>
              <a:rPr lang="en-GB" altLang="en-US" sz="1200" dirty="0" err="1" smtClean="0"/>
              <a:t>Injera</a:t>
            </a:r>
            <a:r>
              <a:rPr lang="en-GB" altLang="en-US" sz="1200" dirty="0" smtClean="0"/>
              <a:t>, K </a:t>
            </a:r>
            <a:r>
              <a:rPr lang="en-GB" altLang="en-US" sz="1200" dirty="0" err="1" smtClean="0"/>
              <a:t>Njenga</a:t>
            </a:r>
            <a:r>
              <a:rPr lang="en-GB" altLang="en-US" sz="1200" dirty="0" smtClean="0"/>
              <a:t>, S </a:t>
            </a:r>
            <a:r>
              <a:rPr lang="en-GB" altLang="en-US" sz="1200" dirty="0" err="1" smtClean="0"/>
              <a:t>Cherutich</a:t>
            </a:r>
            <a:r>
              <a:rPr lang="en-GB" altLang="en-US" sz="1200" dirty="0" smtClean="0"/>
              <a:t>, M </a:t>
            </a:r>
            <a:r>
              <a:rPr lang="en-GB" altLang="en-US" sz="1200" dirty="0" err="1" smtClean="0"/>
              <a:t>Anyango</a:t>
            </a:r>
            <a:r>
              <a:rPr lang="en-GB" altLang="en-US" sz="1200" dirty="0" smtClean="0"/>
              <a:t> </a:t>
            </a:r>
            <a:r>
              <a:rPr lang="en-GB" altLang="en-US" sz="1200" dirty="0" err="1" smtClean="0"/>
              <a:t>Orido,G</a:t>
            </a:r>
            <a:r>
              <a:rPr lang="en-GB" altLang="en-US" sz="1200" dirty="0" smtClean="0"/>
              <a:t> </a:t>
            </a:r>
            <a:r>
              <a:rPr lang="en-GB" altLang="en-US" sz="1200" dirty="0" err="1" smtClean="0"/>
              <a:t>Omondi</a:t>
            </a:r>
            <a:r>
              <a:rPr lang="en-GB" altLang="en-US" sz="1200" dirty="0" smtClean="0"/>
              <a:t> </a:t>
            </a:r>
            <a:r>
              <a:rPr lang="en-GB" altLang="en-US" sz="1200" dirty="0" err="1" smtClean="0"/>
              <a:t>Lwande</a:t>
            </a:r>
            <a:r>
              <a:rPr lang="en-GB" altLang="en-US" sz="1200" dirty="0" smtClean="0"/>
              <a:t>, P </a:t>
            </a:r>
            <a:r>
              <a:rPr lang="en-GB" altLang="en-US" sz="1200" dirty="0" err="1" smtClean="0"/>
              <a:t>Rutto</a:t>
            </a:r>
            <a:r>
              <a:rPr lang="en-GB" altLang="en-US" sz="1200" dirty="0" smtClean="0"/>
              <a:t>, A </a:t>
            </a:r>
            <a:r>
              <a:rPr lang="en-GB" altLang="en-US" sz="1200" dirty="0" err="1" smtClean="0"/>
              <a:t>Mudogo</a:t>
            </a:r>
            <a:r>
              <a:rPr lang="en-GB" altLang="en-US" sz="1200" dirty="0" smtClean="0"/>
              <a:t>, I </a:t>
            </a:r>
            <a:r>
              <a:rPr lang="en-GB" altLang="en-US" sz="1200" dirty="0" err="1" smtClean="0"/>
              <a:t>Kutto</a:t>
            </a:r>
            <a:r>
              <a:rPr lang="en-GB" altLang="en-US" sz="1200" dirty="0" smtClean="0"/>
              <a:t>, A </a:t>
            </a:r>
            <a:r>
              <a:rPr lang="en-GB" altLang="en-US" sz="1200" dirty="0" err="1" smtClean="0"/>
              <a:t>Shali</a:t>
            </a:r>
            <a:r>
              <a:rPr lang="en-GB" altLang="en-US" sz="1200" dirty="0" smtClean="0"/>
              <a:t>, L </a:t>
            </a:r>
            <a:r>
              <a:rPr lang="en-GB" altLang="en-US" sz="1200" dirty="0" err="1" smtClean="0"/>
              <a:t>Jaika</a:t>
            </a:r>
            <a:r>
              <a:rPr lang="en-GB" altLang="en-US" sz="1200" dirty="0" smtClean="0"/>
              <a:t>, H </a:t>
            </a:r>
            <a:r>
              <a:rPr lang="en-GB" altLang="en-US" sz="1200" dirty="0" err="1" smtClean="0"/>
              <a:t>Jerotich</a:t>
            </a:r>
            <a:r>
              <a:rPr lang="en-GB" altLang="en-US" sz="1200" dirty="0" smtClean="0"/>
              <a:t>, M Pierre. </a:t>
            </a:r>
            <a:r>
              <a:rPr lang="en-GB" altLang="en-US" sz="1200" b="1" u="sng" dirty="0" smtClean="0">
                <a:solidFill>
                  <a:srgbClr val="008000"/>
                </a:solidFill>
              </a:rPr>
              <a:t>Department of Medicine and MLW Clinical Research Programme, College of Medicine, Blantyre, Malawi: </a:t>
            </a:r>
            <a:r>
              <a:rPr lang="en-GB" altLang="en-US" sz="1200" dirty="0" smtClean="0"/>
              <a:t>J </a:t>
            </a:r>
            <a:r>
              <a:rPr lang="en-GB" altLang="en-US" sz="1200" dirty="0" err="1" smtClean="0"/>
              <a:t>Mallewa</a:t>
            </a:r>
            <a:r>
              <a:rPr lang="en-GB" altLang="en-US" sz="1200" dirty="0" smtClean="0"/>
              <a:t>, S Kaunda, J Van </a:t>
            </a:r>
            <a:r>
              <a:rPr lang="en-GB" altLang="en-US" sz="1200" dirty="0" err="1" smtClean="0"/>
              <a:t>Oosterhout</a:t>
            </a:r>
            <a:r>
              <a:rPr lang="en-GB" altLang="en-US" sz="1200" dirty="0" smtClean="0"/>
              <a:t>, B O'Hare, R </a:t>
            </a:r>
            <a:r>
              <a:rPr lang="en-GB" altLang="en-US" sz="1200" dirty="0" err="1" smtClean="0"/>
              <a:t>Heydermann</a:t>
            </a:r>
            <a:r>
              <a:rPr lang="en-GB" altLang="en-US" sz="1200" dirty="0" smtClean="0"/>
              <a:t>, C Gonzalez, N </a:t>
            </a:r>
            <a:r>
              <a:rPr lang="en-GB" altLang="en-US" sz="1200" dirty="0" err="1" smtClean="0"/>
              <a:t>Dzabala</a:t>
            </a:r>
            <a:r>
              <a:rPr lang="en-GB" altLang="en-US" sz="1200" dirty="0" smtClean="0"/>
              <a:t>, C Kelly, B Denis, G </a:t>
            </a:r>
            <a:r>
              <a:rPr lang="en-GB" altLang="en-US" sz="1200" dirty="0" err="1" smtClean="0"/>
              <a:t>Selemani</a:t>
            </a:r>
            <a:r>
              <a:rPr lang="en-GB" altLang="en-US" sz="1200" dirty="0" smtClean="0"/>
              <a:t>, L </a:t>
            </a:r>
            <a:r>
              <a:rPr lang="en-GB" altLang="en-US" sz="1200" dirty="0" err="1" smtClean="0"/>
              <a:t>Nyondo</a:t>
            </a:r>
            <a:r>
              <a:rPr lang="en-GB" altLang="en-US" sz="1200" dirty="0" smtClean="0"/>
              <a:t> </a:t>
            </a:r>
            <a:r>
              <a:rPr lang="en-GB" altLang="en-US" sz="1200" dirty="0" err="1" smtClean="0"/>
              <a:t>Mipando</a:t>
            </a:r>
            <a:r>
              <a:rPr lang="en-GB" altLang="en-US" sz="1200" dirty="0" smtClean="0"/>
              <a:t>, E </a:t>
            </a:r>
            <a:r>
              <a:rPr lang="en-GB" altLang="en-US" sz="1200" dirty="0" err="1" smtClean="0"/>
              <a:t>Chirwa</a:t>
            </a:r>
            <a:r>
              <a:rPr lang="en-GB" altLang="en-US" sz="1200" dirty="0" smtClean="0"/>
              <a:t>, P Banda, L </a:t>
            </a:r>
            <a:r>
              <a:rPr lang="en-GB" altLang="en-US" sz="1200" dirty="0" err="1" smtClean="0"/>
              <a:t>Mvula</a:t>
            </a:r>
            <a:r>
              <a:rPr lang="en-GB" altLang="en-US" sz="1200" dirty="0" smtClean="0"/>
              <a:t>, H </a:t>
            </a:r>
            <a:r>
              <a:rPr lang="en-GB" altLang="en-US" sz="1200" dirty="0" err="1" smtClean="0"/>
              <a:t>Msuku</a:t>
            </a:r>
            <a:r>
              <a:rPr lang="en-GB" altLang="en-US" sz="1200" dirty="0" smtClean="0"/>
              <a:t>, M </a:t>
            </a:r>
            <a:r>
              <a:rPr lang="en-GB" altLang="en-US" sz="1200" dirty="0" err="1" smtClean="0"/>
              <a:t>Ziwoya</a:t>
            </a:r>
            <a:r>
              <a:rPr lang="en-GB" altLang="en-US" sz="1200" dirty="0" smtClean="0"/>
              <a:t>, Y </a:t>
            </a:r>
            <a:r>
              <a:rPr lang="en-GB" altLang="en-US" sz="1200" dirty="0" err="1" smtClean="0"/>
              <a:t>Manda</a:t>
            </a:r>
            <a:r>
              <a:rPr lang="en-GB" altLang="en-US" sz="1200" dirty="0" smtClean="0"/>
              <a:t>, S Nicholas, C </a:t>
            </a:r>
            <a:r>
              <a:rPr lang="en-GB" altLang="en-US" sz="1200" dirty="0" err="1" smtClean="0"/>
              <a:t>Masesa</a:t>
            </a:r>
            <a:r>
              <a:rPr lang="en-GB" altLang="en-US" sz="1200" dirty="0" smtClean="0"/>
              <a:t> , T </a:t>
            </a:r>
            <a:r>
              <a:rPr lang="en-GB" altLang="en-US" sz="1200" dirty="0" err="1" smtClean="0"/>
              <a:t>Mwalukomo</a:t>
            </a:r>
            <a:r>
              <a:rPr lang="en-GB" altLang="en-US" sz="1200" dirty="0" smtClean="0"/>
              <a:t>, L </a:t>
            </a:r>
            <a:r>
              <a:rPr lang="en-GB" altLang="en-US" sz="1200" dirty="0" err="1" smtClean="0"/>
              <a:t>Makhaza</a:t>
            </a:r>
            <a:r>
              <a:rPr lang="en-GB" altLang="en-US" sz="1200" dirty="0" smtClean="0"/>
              <a:t>, I </a:t>
            </a:r>
            <a:r>
              <a:rPr lang="en-GB" altLang="en-US" sz="1200" dirty="0" err="1" smtClean="0"/>
              <a:t>Sheha</a:t>
            </a:r>
            <a:r>
              <a:rPr lang="en-GB" altLang="en-US" sz="1200" dirty="0" smtClean="0"/>
              <a:t>, J </a:t>
            </a:r>
            <a:r>
              <a:rPr lang="en-GB" altLang="en-US" sz="1200" dirty="0" err="1" smtClean="0"/>
              <a:t>Bwanali</a:t>
            </a:r>
            <a:r>
              <a:rPr lang="en-GB" altLang="en-US" sz="1200" dirty="0" smtClean="0"/>
              <a:t>, M </a:t>
            </a:r>
            <a:r>
              <a:rPr lang="en-GB" altLang="en-US" sz="1200" dirty="0" err="1" smtClean="0"/>
              <a:t>Limbuni</a:t>
            </a:r>
            <a:r>
              <a:rPr lang="en-GB" altLang="en-US" sz="1200" dirty="0" smtClean="0"/>
              <a:t>.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GB" altLang="en-US" sz="1200" b="1" u="sng" dirty="0" smtClean="0">
                <a:solidFill>
                  <a:srgbClr val="FF9900"/>
                </a:solidFill>
              </a:rPr>
              <a:t>Trial Coordination and Oversight: </a:t>
            </a:r>
            <a:r>
              <a:rPr lang="en-GB" altLang="en-US" sz="1200" b="1" u="sng" dirty="0" smtClean="0">
                <a:solidFill>
                  <a:srgbClr val="008000"/>
                </a:solidFill>
              </a:rPr>
              <a:t>MRC Clinical Trials Unit at UCL, London, UK: </a:t>
            </a:r>
            <a:r>
              <a:rPr lang="en-GB" altLang="en-US" sz="1200" dirty="0" smtClean="0"/>
              <a:t>D Gibb, M Thomason, AS Walker, S Pett, A Szubert, A Griffiths, H Wilkes, C Rajapakse, M Spyer, A Prendergast, N Klein.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GB" altLang="en-US" sz="1200" b="1" u="sng" dirty="0" smtClean="0">
                <a:solidFill>
                  <a:srgbClr val="FF9900"/>
                </a:solidFill>
              </a:rPr>
              <a:t>Funders</a:t>
            </a:r>
            <a:r>
              <a:rPr lang="en-GB" altLang="en-US" sz="1200" dirty="0" smtClean="0">
                <a:solidFill>
                  <a:srgbClr val="FF9900"/>
                </a:solidFill>
              </a:rPr>
              <a:t>: </a:t>
            </a:r>
            <a:r>
              <a:rPr lang="en-GB" altLang="en-US" sz="1200" dirty="0" smtClean="0"/>
              <a:t>REALITY is funded by Joint Global Health Trials Scheme of the </a:t>
            </a:r>
            <a:r>
              <a:rPr lang="en-GB" altLang="en-US" sz="1200" b="1" dirty="0" smtClean="0">
                <a:solidFill>
                  <a:srgbClr val="008000"/>
                </a:solidFill>
              </a:rPr>
              <a:t>UK Department for International Development </a:t>
            </a:r>
            <a:r>
              <a:rPr lang="en-GB" altLang="en-US" sz="1200" dirty="0" smtClean="0"/>
              <a:t>(DFID), </a:t>
            </a:r>
            <a:r>
              <a:rPr lang="en-GB" altLang="en-US" sz="1200" b="1" dirty="0" smtClean="0">
                <a:solidFill>
                  <a:srgbClr val="008000"/>
                </a:solidFill>
              </a:rPr>
              <a:t>the </a:t>
            </a:r>
            <a:r>
              <a:rPr lang="en-GB" altLang="en-US" sz="1200" b="1" dirty="0" err="1" smtClean="0">
                <a:solidFill>
                  <a:srgbClr val="008000"/>
                </a:solidFill>
              </a:rPr>
              <a:t>Wellcome</a:t>
            </a:r>
            <a:r>
              <a:rPr lang="en-GB" altLang="en-US" sz="1200" b="1" dirty="0" smtClean="0">
                <a:solidFill>
                  <a:srgbClr val="008000"/>
                </a:solidFill>
              </a:rPr>
              <a:t> Trust </a:t>
            </a:r>
            <a:r>
              <a:rPr lang="en-GB" altLang="en-US" sz="1200" dirty="0" smtClean="0"/>
              <a:t>and </a:t>
            </a:r>
            <a:r>
              <a:rPr lang="en-GB" altLang="en-US" sz="1200" b="1" dirty="0" smtClean="0">
                <a:solidFill>
                  <a:srgbClr val="008000"/>
                </a:solidFill>
              </a:rPr>
              <a:t>Medical Research Council </a:t>
            </a:r>
            <a:r>
              <a:rPr lang="en-GB" altLang="en-US" sz="1200" dirty="0" smtClean="0"/>
              <a:t>(MRC). Additional funding support is provided by the </a:t>
            </a:r>
            <a:r>
              <a:rPr lang="en-GB" altLang="en-US" sz="1200" b="1" dirty="0" smtClean="0">
                <a:solidFill>
                  <a:srgbClr val="008000"/>
                </a:solidFill>
              </a:rPr>
              <a:t>PENTA foundation</a:t>
            </a:r>
            <a:r>
              <a:rPr lang="en-GB" altLang="en-US" sz="1200" dirty="0" smtClean="0">
                <a:solidFill>
                  <a:srgbClr val="008000"/>
                </a:solidFill>
              </a:rPr>
              <a:t>.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GB" altLang="en-US" sz="1200" b="1" u="sng" dirty="0" smtClean="0">
                <a:solidFill>
                  <a:srgbClr val="FF9900"/>
                </a:solidFill>
              </a:rPr>
              <a:t>Merck Sharp &amp; </a:t>
            </a:r>
            <a:r>
              <a:rPr lang="en-GB" altLang="en-US" sz="1200" b="1" u="sng" dirty="0" err="1" smtClean="0">
                <a:solidFill>
                  <a:srgbClr val="FF9900"/>
                </a:solidFill>
              </a:rPr>
              <a:t>Dohme</a:t>
            </a:r>
            <a:r>
              <a:rPr lang="en-GB" altLang="en-US" sz="1200" b="1" u="sng" dirty="0" smtClean="0">
                <a:solidFill>
                  <a:srgbClr val="FF9900"/>
                </a:solidFill>
              </a:rPr>
              <a:t>,</a:t>
            </a:r>
            <a:r>
              <a:rPr lang="en-GB" altLang="en-US" sz="1200" dirty="0" smtClean="0">
                <a:solidFill>
                  <a:srgbClr val="FF9900"/>
                </a:solidFill>
              </a:rPr>
              <a:t> </a:t>
            </a:r>
            <a:r>
              <a:rPr lang="en-GB" altLang="en-US" sz="1200" b="1" u="sng" dirty="0" smtClean="0">
                <a:solidFill>
                  <a:srgbClr val="FF9900"/>
                </a:solidFill>
              </a:rPr>
              <a:t>Gilead Sciences, </a:t>
            </a:r>
            <a:r>
              <a:rPr lang="en-GB" altLang="en-US" sz="1200" b="1" u="sng" dirty="0" err="1" smtClean="0">
                <a:solidFill>
                  <a:srgbClr val="FF9900"/>
                </a:solidFill>
              </a:rPr>
              <a:t>Cipla</a:t>
            </a:r>
            <a:r>
              <a:rPr lang="en-GB" altLang="en-US" sz="1200" b="1" u="sng" dirty="0" smtClean="0">
                <a:solidFill>
                  <a:srgbClr val="FF9900"/>
                </a:solidFill>
              </a:rPr>
              <a:t> Ltd, </a:t>
            </a:r>
            <a:r>
              <a:rPr lang="en-GB" altLang="en-US" sz="1200" b="1" u="sng" dirty="0" err="1" smtClean="0">
                <a:solidFill>
                  <a:srgbClr val="FF9900"/>
                </a:solidFill>
              </a:rPr>
              <a:t>ViiV</a:t>
            </a:r>
            <a:r>
              <a:rPr lang="en-GB" altLang="en-US" sz="1200" b="1" u="sng" dirty="0" smtClean="0">
                <a:solidFill>
                  <a:srgbClr val="FF9900"/>
                </a:solidFill>
              </a:rPr>
              <a:t> Healthcare/GlaxoSmithKline </a:t>
            </a:r>
            <a:r>
              <a:rPr lang="en-GB" altLang="en-US" sz="1200" dirty="0" smtClean="0"/>
              <a:t>donated drugs for REALITY and </a:t>
            </a:r>
            <a:r>
              <a:rPr lang="en-GB" altLang="en-US" sz="1200" b="1" u="sng" dirty="0" smtClean="0">
                <a:solidFill>
                  <a:srgbClr val="FF9900"/>
                </a:solidFill>
              </a:rPr>
              <a:t>Valid International </a:t>
            </a:r>
            <a:r>
              <a:rPr lang="en-GB" altLang="en-US" sz="1200" dirty="0" smtClean="0"/>
              <a:t>supplied Ready-to-Use-Supplementary-Food (RUSF).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GB" altLang="en-US" sz="1200" dirty="0" smtClean="0"/>
          </a:p>
        </p:txBody>
      </p:sp>
      <p:sp>
        <p:nvSpPr>
          <p:cNvPr id="20484" name="Control 1"/>
          <p:cNvSpPr>
            <a:spLocks noChangeArrowheads="1" noChangeShapeType="1"/>
          </p:cNvSpPr>
          <p:nvPr/>
        </p:nvSpPr>
        <p:spPr bwMode="auto">
          <a:xfrm>
            <a:off x="1892300" y="6219825"/>
            <a:ext cx="64833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0485" name="Control 2"/>
          <p:cNvSpPr>
            <a:spLocks noChangeArrowheads="1" noChangeShapeType="1"/>
          </p:cNvSpPr>
          <p:nvPr/>
        </p:nvSpPr>
        <p:spPr bwMode="auto">
          <a:xfrm>
            <a:off x="1897063" y="9078913"/>
            <a:ext cx="6480175" cy="54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0486" name="Control 3"/>
          <p:cNvSpPr>
            <a:spLocks noChangeArrowheads="1" noChangeShapeType="1"/>
          </p:cNvSpPr>
          <p:nvPr/>
        </p:nvSpPr>
        <p:spPr bwMode="auto">
          <a:xfrm>
            <a:off x="395288" y="6219825"/>
            <a:ext cx="64833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0487" name="Control 4"/>
          <p:cNvSpPr>
            <a:spLocks noChangeArrowheads="1" noChangeShapeType="1"/>
          </p:cNvSpPr>
          <p:nvPr/>
        </p:nvSpPr>
        <p:spPr bwMode="auto">
          <a:xfrm>
            <a:off x="1897063" y="9078913"/>
            <a:ext cx="6480175" cy="54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endParaRPr lang="en-GB" altLang="en-US"/>
          </a:p>
        </p:txBody>
      </p:sp>
      <p:pic>
        <p:nvPicPr>
          <p:cNvPr id="20488" name="Picture 2" descr="C:\Users\asw\Pictures\4%20-%20logo%20colour%20mr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6197600"/>
            <a:ext cx="140335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3" descr="C:\Users\asw\Pictures\w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5805488"/>
            <a:ext cx="2176463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0" name="Picture 4" descr="C:\Users\asw\Pictures\dfi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675" y="6102350"/>
            <a:ext cx="652463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1" name="Picture 5" descr="C:\Users\asw\Pictures\merck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25" y="6221413"/>
            <a:ext cx="2047875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2" name="Picture 6" descr="C:\Users\asw\Pictures\2000px-Cipla_logo_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6307138"/>
            <a:ext cx="129222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3" name="Picture 7" descr="C:\Users\asw\Pictures\viiv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5802313"/>
            <a:ext cx="1008062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4" name="Picture 8" descr="C:\Users\asw\Pictures\gilead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5719763"/>
            <a:ext cx="18986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437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08104" y="2282701"/>
            <a:ext cx="3545781" cy="1138773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20638">
              <a:spcBef>
                <a:spcPts val="0"/>
              </a:spcBef>
              <a:defRPr/>
            </a:pPr>
            <a:r>
              <a:rPr lang="en-GB" altLang="en-US" sz="2000" kern="0" dirty="0"/>
              <a:t>Standard prophylaxis: </a:t>
            </a:r>
            <a:r>
              <a:rPr lang="en-GB" altLang="en-US" b="0" kern="0" dirty="0" smtClean="0"/>
              <a:t>CTX </a:t>
            </a:r>
            <a:endParaRPr lang="en-GB" altLang="en-US" b="0" kern="0" dirty="0"/>
          </a:p>
          <a:p>
            <a:pPr marL="20638">
              <a:spcBef>
                <a:spcPts val="0"/>
              </a:spcBef>
              <a:defRPr/>
            </a:pPr>
            <a:r>
              <a:rPr lang="en-GB" altLang="en-US" sz="1600" b="0" i="1" kern="0" dirty="0" smtClean="0"/>
              <a:t>(most received additional INH/B6</a:t>
            </a:r>
            <a:r>
              <a:rPr lang="en-GB" altLang="en-US" sz="1600" b="0" i="1" kern="0" dirty="0"/>
              <a:t>* from 12 </a:t>
            </a:r>
            <a:r>
              <a:rPr lang="en-GB" altLang="en-US" sz="1600" b="0" i="1" kern="0" dirty="0" smtClean="0"/>
              <a:t>weeks depending on national guidelines)</a:t>
            </a:r>
            <a:endParaRPr lang="en-GB" altLang="en-US" sz="1400" b="0" i="1" kern="0" dirty="0"/>
          </a:p>
        </p:txBody>
      </p:sp>
      <p:sp>
        <p:nvSpPr>
          <p:cNvPr id="51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Design</a:t>
            </a:r>
          </a:p>
        </p:txBody>
      </p:sp>
      <p:sp>
        <p:nvSpPr>
          <p:cNvPr id="5125" name="Content Placeholder 2"/>
          <p:cNvSpPr>
            <a:spLocks noGrp="1"/>
          </p:cNvSpPr>
          <p:nvPr>
            <p:ph idx="1"/>
          </p:nvPr>
        </p:nvSpPr>
        <p:spPr>
          <a:xfrm>
            <a:off x="0" y="1103313"/>
            <a:ext cx="9144000" cy="536575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GB" altLang="en-US" sz="2000" smtClean="0"/>
              <a:t>ART-naïve HIV-infected adults &amp; children &gt;5 years with CD4&lt;100 cells/mm</a:t>
            </a:r>
            <a:r>
              <a:rPr lang="en-GB" altLang="en-US" sz="2000" baseline="30000" smtClean="0"/>
              <a:t>3</a:t>
            </a:r>
            <a:endParaRPr lang="en-GB" altLang="en-US" sz="2000" u="sng" smtClean="0">
              <a:solidFill>
                <a:srgbClr val="FF6600"/>
              </a:solidFill>
            </a:endParaRPr>
          </a:p>
        </p:txBody>
      </p:sp>
      <p:sp>
        <p:nvSpPr>
          <p:cNvPr id="51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fld id="{C902539C-8341-4820-8384-747E41BC61F9}" type="slidenum">
              <a:rPr lang="en-US" altLang="en-US" b="0">
                <a:solidFill>
                  <a:schemeClr val="hlink"/>
                </a:solidFill>
              </a:rPr>
              <a:pPr/>
              <a:t>3</a:t>
            </a:fld>
            <a:endParaRPr lang="en-US" altLang="en-US" b="0">
              <a:solidFill>
                <a:schemeClr val="hlink"/>
              </a:solidFill>
            </a:endParaRPr>
          </a:p>
        </p:txBody>
      </p:sp>
      <p:cxnSp>
        <p:nvCxnSpPr>
          <p:cNvPr id="5127" name="Straight Arrow Connector 2"/>
          <p:cNvCxnSpPr>
            <a:cxnSpLocks noChangeShapeType="1"/>
            <a:stCxn id="3" idx="2"/>
            <a:endCxn id="4" idx="0"/>
          </p:cNvCxnSpPr>
          <p:nvPr/>
        </p:nvCxnSpPr>
        <p:spPr bwMode="auto">
          <a:xfrm>
            <a:off x="4980633" y="1973139"/>
            <a:ext cx="2300362" cy="30956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8" name="Straight Arrow Connector 6"/>
          <p:cNvCxnSpPr>
            <a:cxnSpLocks noChangeShapeType="1"/>
            <a:stCxn id="3" idx="2"/>
            <a:endCxn id="9" idx="0"/>
          </p:cNvCxnSpPr>
          <p:nvPr/>
        </p:nvCxnSpPr>
        <p:spPr bwMode="auto">
          <a:xfrm flipH="1">
            <a:off x="2751634" y="1973139"/>
            <a:ext cx="2228999" cy="30956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7171" y="2282701"/>
            <a:ext cx="5368925" cy="179437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/>
          <a:lstStyle>
            <a:lvl1pPr marL="287338" indent="-287338" algn="l" rtl="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7238" indent="-279400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239838" indent="-292100" algn="l" rtl="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</a:defRPr>
            </a:lvl3pPr>
            <a:lvl4pPr marL="1704975" indent="-274638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192338" indent="-2968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649538" indent="-2968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3106738" indent="-2968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563938" indent="-2968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4021138" indent="-2968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None/>
              <a:tabLst>
                <a:tab pos="3586163" algn="l"/>
              </a:tabLst>
              <a:defRPr/>
            </a:pPr>
            <a:r>
              <a:rPr lang="en-GB" altLang="en-US" sz="2000" kern="0" dirty="0">
                <a:solidFill>
                  <a:schemeClr val="bg1"/>
                </a:solidFill>
              </a:rPr>
              <a:t>Enhanced prophylaxis: </a:t>
            </a:r>
            <a:r>
              <a:rPr lang="en-GB" altLang="en-US" sz="1800" b="0" kern="0" dirty="0">
                <a:solidFill>
                  <a:schemeClr val="bg1"/>
                </a:solidFill>
              </a:rPr>
              <a:t>CTX* +</a:t>
            </a:r>
            <a:endParaRPr lang="en-GB" sz="1800" b="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FontTx/>
              <a:buChar char="-"/>
              <a:tabLst>
                <a:tab pos="3584575" algn="l"/>
              </a:tabLst>
              <a:defRPr/>
            </a:pPr>
            <a:r>
              <a:rPr lang="en-GB" altLang="en-US" sz="1800" b="0" u="sng" kern="0" dirty="0" smtClean="0">
                <a:solidFill>
                  <a:schemeClr val="bg1"/>
                </a:solidFill>
              </a:rPr>
              <a:t>12 weeks</a:t>
            </a:r>
            <a:r>
              <a:rPr lang="en-GB" altLang="en-US" sz="1800" b="0" kern="0" dirty="0" smtClean="0">
                <a:solidFill>
                  <a:schemeClr val="bg1"/>
                </a:solidFill>
              </a:rPr>
              <a:t> INH/B6* 300/25mg/d	</a:t>
            </a:r>
            <a:r>
              <a:rPr lang="en-GB" altLang="en-US" sz="1600" b="0" kern="0" dirty="0" smtClean="0">
                <a:solidFill>
                  <a:srgbClr val="99FF99"/>
                </a:solidFill>
              </a:rPr>
              <a:t>(anti-TB)</a:t>
            </a:r>
          </a:p>
          <a:p>
            <a:pPr>
              <a:spcBef>
                <a:spcPts val="0"/>
              </a:spcBef>
              <a:buFontTx/>
              <a:buChar char="-"/>
              <a:tabLst>
                <a:tab pos="3584575" algn="l"/>
              </a:tabLst>
              <a:defRPr/>
            </a:pPr>
            <a:r>
              <a:rPr lang="en-GB" altLang="en-US" sz="1800" b="0" u="sng" kern="0" dirty="0" smtClean="0">
                <a:solidFill>
                  <a:schemeClr val="bg1"/>
                </a:solidFill>
              </a:rPr>
              <a:t>12 weeks</a:t>
            </a:r>
            <a:r>
              <a:rPr lang="en-GB" altLang="en-US" sz="1800" b="0" kern="0" dirty="0" smtClean="0">
                <a:solidFill>
                  <a:schemeClr val="bg1"/>
                </a:solidFill>
              </a:rPr>
              <a:t> fluconazole 100mg/d	</a:t>
            </a:r>
            <a:r>
              <a:rPr lang="en-GB" altLang="en-US" sz="1600" b="0" kern="0" dirty="0" smtClean="0">
                <a:solidFill>
                  <a:srgbClr val="99FF99"/>
                </a:solidFill>
              </a:rPr>
              <a:t>(anti-fungal) </a:t>
            </a:r>
          </a:p>
          <a:p>
            <a:pPr>
              <a:spcBef>
                <a:spcPts val="0"/>
              </a:spcBef>
              <a:buFontTx/>
              <a:buChar char="-"/>
              <a:tabLst>
                <a:tab pos="3584575" algn="l"/>
              </a:tabLst>
              <a:defRPr/>
            </a:pPr>
            <a:r>
              <a:rPr lang="en-GB" altLang="en-US" sz="1800" b="0" u="sng" kern="0" dirty="0" smtClean="0">
                <a:solidFill>
                  <a:schemeClr val="bg1"/>
                </a:solidFill>
              </a:rPr>
              <a:t>5 days</a:t>
            </a:r>
            <a:r>
              <a:rPr lang="en-GB" altLang="en-US" sz="1800" b="0" kern="0" dirty="0" smtClean="0">
                <a:solidFill>
                  <a:schemeClr val="bg1"/>
                </a:solidFill>
              </a:rPr>
              <a:t> azithromycin 500mg/d	</a:t>
            </a:r>
            <a:r>
              <a:rPr lang="en-GB" altLang="en-US" sz="1600" b="0" kern="0" dirty="0" smtClean="0">
                <a:solidFill>
                  <a:srgbClr val="99FF99"/>
                </a:solidFill>
              </a:rPr>
              <a:t>(anti-bacterial &amp;</a:t>
            </a:r>
            <a:br>
              <a:rPr lang="en-GB" altLang="en-US" sz="1600" b="0" kern="0" dirty="0" smtClean="0">
                <a:solidFill>
                  <a:srgbClr val="99FF99"/>
                </a:solidFill>
              </a:rPr>
            </a:br>
            <a:r>
              <a:rPr lang="en-GB" altLang="en-US" sz="1600" b="0" kern="0" dirty="0" smtClean="0">
                <a:solidFill>
                  <a:srgbClr val="99FF99"/>
                </a:solidFill>
              </a:rPr>
              <a:t>	 anti-protozoal) </a:t>
            </a:r>
          </a:p>
          <a:p>
            <a:pPr>
              <a:spcBef>
                <a:spcPts val="0"/>
              </a:spcBef>
              <a:buFontTx/>
              <a:buChar char="-"/>
              <a:tabLst>
                <a:tab pos="3584575" algn="l"/>
              </a:tabLst>
              <a:defRPr/>
            </a:pPr>
            <a:r>
              <a:rPr lang="en-GB" altLang="en-US" sz="1800" b="0" u="sng" kern="0" dirty="0" smtClean="0">
                <a:solidFill>
                  <a:schemeClr val="bg1"/>
                </a:solidFill>
              </a:rPr>
              <a:t>single-dose</a:t>
            </a:r>
            <a:r>
              <a:rPr lang="en-GB" altLang="en-US" sz="1800" b="0" kern="0" dirty="0" smtClean="0">
                <a:solidFill>
                  <a:schemeClr val="bg1"/>
                </a:solidFill>
              </a:rPr>
              <a:t> </a:t>
            </a:r>
            <a:r>
              <a:rPr lang="en-GB" altLang="en-US" sz="1800" b="0" kern="0" dirty="0" err="1" smtClean="0">
                <a:solidFill>
                  <a:schemeClr val="bg1"/>
                </a:solidFill>
              </a:rPr>
              <a:t>albendazole</a:t>
            </a:r>
            <a:r>
              <a:rPr lang="en-GB" altLang="en-US" sz="1800" b="0" kern="0" dirty="0" smtClean="0">
                <a:solidFill>
                  <a:schemeClr val="bg1"/>
                </a:solidFill>
              </a:rPr>
              <a:t> 400mg	</a:t>
            </a:r>
            <a:r>
              <a:rPr lang="en-GB" altLang="en-US" sz="1600" b="0" kern="0" dirty="0" smtClean="0">
                <a:solidFill>
                  <a:srgbClr val="99FF99"/>
                </a:solidFill>
              </a:rPr>
              <a:t>(anti-helminth)</a:t>
            </a:r>
          </a:p>
        </p:txBody>
      </p:sp>
      <p:sp>
        <p:nvSpPr>
          <p:cNvPr id="3" name="Rectangle 2"/>
          <p:cNvSpPr/>
          <p:nvPr/>
        </p:nvSpPr>
        <p:spPr>
          <a:xfrm>
            <a:off x="3851920" y="1573089"/>
            <a:ext cx="2257425" cy="40005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altLang="en-US" sz="2000" b="0" kern="0" dirty="0">
                <a:solidFill>
                  <a:schemeClr val="bg1"/>
                </a:solidFill>
              </a:rPr>
              <a:t>1:1 randomisation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08104" y="2282701"/>
            <a:ext cx="3545781" cy="1138773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20638">
              <a:spcBef>
                <a:spcPts val="0"/>
              </a:spcBef>
              <a:defRPr/>
            </a:pPr>
            <a:r>
              <a:rPr lang="en-GB" altLang="en-US" sz="2000" kern="0" dirty="0"/>
              <a:t>Standard prophylaxis: </a:t>
            </a:r>
            <a:r>
              <a:rPr lang="en-GB" altLang="en-US" b="0" kern="0" dirty="0" smtClean="0"/>
              <a:t>CTX </a:t>
            </a:r>
            <a:endParaRPr lang="en-GB" altLang="en-US" b="0" kern="0" dirty="0"/>
          </a:p>
          <a:p>
            <a:pPr marL="20638">
              <a:spcBef>
                <a:spcPts val="0"/>
              </a:spcBef>
              <a:defRPr/>
            </a:pPr>
            <a:r>
              <a:rPr lang="en-GB" altLang="en-US" sz="1600" b="0" i="1" kern="0" dirty="0" smtClean="0"/>
              <a:t>(most </a:t>
            </a:r>
            <a:r>
              <a:rPr lang="en-GB" altLang="en-US" sz="1600" b="0" i="1" kern="0" dirty="0"/>
              <a:t>received additional INH/B6* from 12 weeks depending on national guidelines)</a:t>
            </a:r>
            <a:endParaRPr lang="en-GB" altLang="en-US" sz="1600" b="0" kern="0" dirty="0"/>
          </a:p>
        </p:txBody>
      </p:sp>
      <p:sp>
        <p:nvSpPr>
          <p:cNvPr id="51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Design</a:t>
            </a:r>
          </a:p>
        </p:txBody>
      </p:sp>
      <p:sp>
        <p:nvSpPr>
          <p:cNvPr id="5125" name="Content Placeholder 2"/>
          <p:cNvSpPr>
            <a:spLocks noGrp="1"/>
          </p:cNvSpPr>
          <p:nvPr>
            <p:ph idx="1"/>
          </p:nvPr>
        </p:nvSpPr>
        <p:spPr>
          <a:xfrm>
            <a:off x="0" y="1103313"/>
            <a:ext cx="9144000" cy="536575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GB" altLang="en-US" sz="2000" smtClean="0"/>
              <a:t>ART-naïve HIV-infected adults &amp; children &gt;5 years with CD4&lt;100 cells/mm</a:t>
            </a:r>
            <a:r>
              <a:rPr lang="en-GB" altLang="en-US" sz="2000" baseline="30000" smtClean="0"/>
              <a:t>3</a:t>
            </a:r>
            <a:endParaRPr lang="en-GB" altLang="en-US" sz="2000" u="sng" smtClean="0">
              <a:solidFill>
                <a:srgbClr val="FF6600"/>
              </a:solidFill>
            </a:endParaRPr>
          </a:p>
        </p:txBody>
      </p:sp>
      <p:sp>
        <p:nvSpPr>
          <p:cNvPr id="51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fld id="{C902539C-8341-4820-8384-747E41BC61F9}" type="slidenum">
              <a:rPr lang="en-US" altLang="en-US" b="0">
                <a:solidFill>
                  <a:schemeClr val="hlink"/>
                </a:solidFill>
              </a:rPr>
              <a:pPr/>
              <a:t>4</a:t>
            </a:fld>
            <a:endParaRPr lang="en-US" altLang="en-US" b="0">
              <a:solidFill>
                <a:schemeClr val="hlink"/>
              </a:solidFill>
            </a:endParaRPr>
          </a:p>
        </p:txBody>
      </p:sp>
      <p:cxnSp>
        <p:nvCxnSpPr>
          <p:cNvPr id="5127" name="Straight Arrow Connector 2"/>
          <p:cNvCxnSpPr>
            <a:cxnSpLocks noChangeShapeType="1"/>
            <a:stCxn id="3" idx="2"/>
            <a:endCxn id="4" idx="0"/>
          </p:cNvCxnSpPr>
          <p:nvPr/>
        </p:nvCxnSpPr>
        <p:spPr bwMode="auto">
          <a:xfrm>
            <a:off x="4980633" y="1973139"/>
            <a:ext cx="2300362" cy="30956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8" name="Straight Arrow Connector 6"/>
          <p:cNvCxnSpPr>
            <a:cxnSpLocks noChangeShapeType="1"/>
            <a:stCxn id="3" idx="2"/>
            <a:endCxn id="9" idx="0"/>
          </p:cNvCxnSpPr>
          <p:nvPr/>
        </p:nvCxnSpPr>
        <p:spPr bwMode="auto">
          <a:xfrm flipH="1">
            <a:off x="2751634" y="1973139"/>
            <a:ext cx="2228999" cy="30956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7171" y="2282701"/>
            <a:ext cx="5368925" cy="179437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/>
          <a:lstStyle>
            <a:lvl1pPr marL="287338" indent="-287338" algn="l" rtl="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7238" indent="-279400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239838" indent="-292100" algn="l" rtl="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</a:defRPr>
            </a:lvl3pPr>
            <a:lvl4pPr marL="1704975" indent="-274638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192338" indent="-2968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649538" indent="-2968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3106738" indent="-2968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563938" indent="-2968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4021138" indent="-2968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None/>
              <a:tabLst>
                <a:tab pos="3586163" algn="l"/>
              </a:tabLst>
              <a:defRPr/>
            </a:pPr>
            <a:r>
              <a:rPr lang="en-GB" altLang="en-US" sz="2000" kern="0" dirty="0">
                <a:solidFill>
                  <a:schemeClr val="bg1"/>
                </a:solidFill>
              </a:rPr>
              <a:t>Enhanced prophylaxis: </a:t>
            </a:r>
            <a:r>
              <a:rPr lang="en-GB" altLang="en-US" sz="1800" b="0" kern="0" dirty="0">
                <a:solidFill>
                  <a:schemeClr val="bg1"/>
                </a:solidFill>
              </a:rPr>
              <a:t>CTX* +</a:t>
            </a:r>
            <a:endParaRPr lang="en-GB" sz="1800" b="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FontTx/>
              <a:buChar char="-"/>
              <a:tabLst>
                <a:tab pos="3584575" algn="l"/>
              </a:tabLst>
              <a:defRPr/>
            </a:pPr>
            <a:r>
              <a:rPr lang="en-GB" altLang="en-US" sz="1800" b="0" u="sng" kern="0" dirty="0" smtClean="0">
                <a:solidFill>
                  <a:schemeClr val="bg1"/>
                </a:solidFill>
              </a:rPr>
              <a:t>12 weeks</a:t>
            </a:r>
            <a:r>
              <a:rPr lang="en-GB" altLang="en-US" sz="1800" b="0" kern="0" dirty="0" smtClean="0">
                <a:solidFill>
                  <a:schemeClr val="bg1"/>
                </a:solidFill>
              </a:rPr>
              <a:t> INH/B6* 300/25mg/d	</a:t>
            </a:r>
            <a:r>
              <a:rPr lang="en-GB" altLang="en-US" sz="1600" b="0" kern="0" dirty="0" smtClean="0">
                <a:solidFill>
                  <a:srgbClr val="99FF99"/>
                </a:solidFill>
              </a:rPr>
              <a:t>(anti-TB)</a:t>
            </a:r>
          </a:p>
          <a:p>
            <a:pPr>
              <a:spcBef>
                <a:spcPts val="0"/>
              </a:spcBef>
              <a:buFontTx/>
              <a:buChar char="-"/>
              <a:tabLst>
                <a:tab pos="3584575" algn="l"/>
              </a:tabLst>
              <a:defRPr/>
            </a:pPr>
            <a:r>
              <a:rPr lang="en-GB" altLang="en-US" sz="1800" b="0" u="sng" kern="0" dirty="0" smtClean="0">
                <a:solidFill>
                  <a:schemeClr val="bg1"/>
                </a:solidFill>
              </a:rPr>
              <a:t>12 weeks</a:t>
            </a:r>
            <a:r>
              <a:rPr lang="en-GB" altLang="en-US" sz="1800" b="0" kern="0" dirty="0" smtClean="0">
                <a:solidFill>
                  <a:schemeClr val="bg1"/>
                </a:solidFill>
              </a:rPr>
              <a:t> fluconazole 100mg/d	</a:t>
            </a:r>
            <a:r>
              <a:rPr lang="en-GB" altLang="en-US" sz="1600" b="0" kern="0" dirty="0" smtClean="0">
                <a:solidFill>
                  <a:srgbClr val="99FF99"/>
                </a:solidFill>
              </a:rPr>
              <a:t>(anti-fungal) </a:t>
            </a:r>
          </a:p>
          <a:p>
            <a:pPr>
              <a:spcBef>
                <a:spcPts val="0"/>
              </a:spcBef>
              <a:buFontTx/>
              <a:buChar char="-"/>
              <a:tabLst>
                <a:tab pos="3584575" algn="l"/>
              </a:tabLst>
              <a:defRPr/>
            </a:pPr>
            <a:r>
              <a:rPr lang="en-GB" altLang="en-US" sz="1800" b="0" u="sng" kern="0" dirty="0" smtClean="0">
                <a:solidFill>
                  <a:schemeClr val="bg1"/>
                </a:solidFill>
              </a:rPr>
              <a:t>5 days</a:t>
            </a:r>
            <a:r>
              <a:rPr lang="en-GB" altLang="en-US" sz="1800" b="0" kern="0" dirty="0" smtClean="0">
                <a:solidFill>
                  <a:schemeClr val="bg1"/>
                </a:solidFill>
              </a:rPr>
              <a:t> azithromycin 500mg/d	</a:t>
            </a:r>
            <a:r>
              <a:rPr lang="en-GB" altLang="en-US" sz="1600" b="0" kern="0" dirty="0" smtClean="0">
                <a:solidFill>
                  <a:srgbClr val="99FF99"/>
                </a:solidFill>
              </a:rPr>
              <a:t>(anti-bacterial &amp;</a:t>
            </a:r>
            <a:br>
              <a:rPr lang="en-GB" altLang="en-US" sz="1600" b="0" kern="0" dirty="0" smtClean="0">
                <a:solidFill>
                  <a:srgbClr val="99FF99"/>
                </a:solidFill>
              </a:rPr>
            </a:br>
            <a:r>
              <a:rPr lang="en-GB" altLang="en-US" sz="1600" b="0" kern="0" dirty="0" smtClean="0">
                <a:solidFill>
                  <a:srgbClr val="99FF99"/>
                </a:solidFill>
              </a:rPr>
              <a:t>	 anti-protozoal) </a:t>
            </a:r>
          </a:p>
          <a:p>
            <a:pPr>
              <a:spcBef>
                <a:spcPts val="0"/>
              </a:spcBef>
              <a:buFontTx/>
              <a:buChar char="-"/>
              <a:tabLst>
                <a:tab pos="3584575" algn="l"/>
              </a:tabLst>
              <a:defRPr/>
            </a:pPr>
            <a:r>
              <a:rPr lang="en-GB" altLang="en-US" sz="1800" b="0" u="sng" kern="0" dirty="0" smtClean="0">
                <a:solidFill>
                  <a:schemeClr val="bg1"/>
                </a:solidFill>
              </a:rPr>
              <a:t>single-dose</a:t>
            </a:r>
            <a:r>
              <a:rPr lang="en-GB" altLang="en-US" sz="1800" b="0" kern="0" dirty="0" smtClean="0">
                <a:solidFill>
                  <a:schemeClr val="bg1"/>
                </a:solidFill>
              </a:rPr>
              <a:t> </a:t>
            </a:r>
            <a:r>
              <a:rPr lang="en-GB" altLang="en-US" sz="1800" b="0" kern="0" dirty="0" err="1" smtClean="0">
                <a:solidFill>
                  <a:schemeClr val="bg1"/>
                </a:solidFill>
              </a:rPr>
              <a:t>albendazole</a:t>
            </a:r>
            <a:r>
              <a:rPr lang="en-GB" altLang="en-US" sz="1800" b="0" kern="0" dirty="0" smtClean="0">
                <a:solidFill>
                  <a:schemeClr val="bg1"/>
                </a:solidFill>
              </a:rPr>
              <a:t> 400mg	</a:t>
            </a:r>
            <a:r>
              <a:rPr lang="en-GB" altLang="en-US" sz="1600" b="0" kern="0" dirty="0" smtClean="0">
                <a:solidFill>
                  <a:srgbClr val="99FF99"/>
                </a:solidFill>
              </a:rPr>
              <a:t>(anti-helminth)</a:t>
            </a:r>
          </a:p>
        </p:txBody>
      </p:sp>
      <p:sp>
        <p:nvSpPr>
          <p:cNvPr id="3" name="Rectangle 2"/>
          <p:cNvSpPr/>
          <p:nvPr/>
        </p:nvSpPr>
        <p:spPr>
          <a:xfrm>
            <a:off x="3851920" y="1573089"/>
            <a:ext cx="2257425" cy="40005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altLang="en-US" sz="2000" b="0" kern="0" dirty="0">
                <a:solidFill>
                  <a:schemeClr val="bg1"/>
                </a:solidFill>
              </a:rPr>
              <a:t>1:1 randomisation</a:t>
            </a:r>
          </a:p>
        </p:txBody>
      </p:sp>
      <p:pic>
        <p:nvPicPr>
          <p:cNvPr id="11" name="Content Placeholder 3" descr="IMG_6095.pdf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68" r="13580" b="30568"/>
          <a:stretch/>
        </p:blipFill>
        <p:spPr>
          <a:xfrm rot="5400000">
            <a:off x="5980833" y="3819676"/>
            <a:ext cx="3269751" cy="2806898"/>
          </a:xfrm>
          <a:prstGeom prst="rect">
            <a:avLst/>
          </a:prstGeom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062844"/>
            <a:ext cx="1946775" cy="1958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55752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 bwMode="auto">
          <a:xfrm flipV="1">
            <a:off x="5796136" y="5480016"/>
            <a:ext cx="1080120" cy="181232"/>
          </a:xfrm>
          <a:prstGeom prst="straightConnector1">
            <a:avLst/>
          </a:prstGeom>
          <a:noFill/>
          <a:ln w="12700" cap="flat" cmpd="sng" algn="ctr">
            <a:solidFill>
              <a:srgbClr val="55752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4559115" y="6516052"/>
            <a:ext cx="4405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Produced by </a:t>
            </a:r>
            <a:r>
              <a:rPr lang="en-GB" dirty="0" err="1" smtClean="0"/>
              <a:t>Cipla</a:t>
            </a:r>
            <a:r>
              <a:rPr lang="en-GB" dirty="0" smtClean="0"/>
              <a:t> Pharmaceuticals Ltd</a:t>
            </a:r>
            <a:endParaRPr lang="en-GB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212260" y="3430960"/>
            <a:ext cx="2841625" cy="6461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/>
            <a:r>
              <a:rPr lang="en-GB" altLang="en-US" dirty="0"/>
              <a:t>*INH/B6/CTX scored FDC</a:t>
            </a:r>
          </a:p>
          <a:p>
            <a:pPr algn="ctr"/>
            <a:r>
              <a:rPr lang="en-GB" altLang="en-US" dirty="0"/>
              <a:t>Half doses if &lt;12 years</a:t>
            </a:r>
          </a:p>
        </p:txBody>
      </p:sp>
    </p:spTree>
    <p:extLst>
      <p:ext uri="{BB962C8B-B14F-4D97-AF65-F5344CB8AC3E}">
        <p14:creationId xmlns:p14="http://schemas.microsoft.com/office/powerpoint/2010/main" val="109345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08104" y="2282701"/>
            <a:ext cx="3545781" cy="1138773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20638">
              <a:spcBef>
                <a:spcPts val="0"/>
              </a:spcBef>
              <a:defRPr/>
            </a:pPr>
            <a:r>
              <a:rPr lang="en-GB" altLang="en-US" sz="2000" kern="0" dirty="0"/>
              <a:t>Standard prophylaxis</a:t>
            </a:r>
            <a:r>
              <a:rPr lang="en-GB" altLang="en-US" sz="2000" b="0" kern="0" dirty="0"/>
              <a:t>: </a:t>
            </a:r>
            <a:r>
              <a:rPr lang="en-GB" altLang="en-US" b="0" kern="0" dirty="0" smtClean="0"/>
              <a:t>CTX </a:t>
            </a:r>
            <a:r>
              <a:rPr lang="en-GB" altLang="en-US" sz="1600" b="0" i="1" kern="0" dirty="0"/>
              <a:t>(most received additional INH/B6* from 12 weeks depending on national guidelines)</a:t>
            </a:r>
            <a:endParaRPr lang="en-GB" altLang="en-US" b="0" kern="0" dirty="0"/>
          </a:p>
        </p:txBody>
      </p:sp>
      <p:sp>
        <p:nvSpPr>
          <p:cNvPr id="51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Design</a:t>
            </a:r>
          </a:p>
        </p:txBody>
      </p:sp>
      <p:sp>
        <p:nvSpPr>
          <p:cNvPr id="5125" name="Content Placeholder 2"/>
          <p:cNvSpPr>
            <a:spLocks noGrp="1"/>
          </p:cNvSpPr>
          <p:nvPr>
            <p:ph idx="1"/>
          </p:nvPr>
        </p:nvSpPr>
        <p:spPr>
          <a:xfrm>
            <a:off x="0" y="1103313"/>
            <a:ext cx="9144000" cy="536575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GB" altLang="en-US" sz="2000" smtClean="0"/>
              <a:t>ART-naïve HIV-infected adults &amp; children &gt;5 years with CD4&lt;100 cells/mm</a:t>
            </a:r>
            <a:r>
              <a:rPr lang="en-GB" altLang="en-US" sz="2000" baseline="30000" smtClean="0"/>
              <a:t>3</a:t>
            </a:r>
            <a:endParaRPr lang="en-GB" altLang="en-US" sz="2000" u="sng" smtClean="0">
              <a:solidFill>
                <a:srgbClr val="FF6600"/>
              </a:solidFill>
            </a:endParaRPr>
          </a:p>
        </p:txBody>
      </p:sp>
      <p:sp>
        <p:nvSpPr>
          <p:cNvPr id="51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fld id="{C902539C-8341-4820-8384-747E41BC61F9}" type="slidenum">
              <a:rPr lang="en-US" altLang="en-US" b="0">
                <a:solidFill>
                  <a:schemeClr val="hlink"/>
                </a:solidFill>
              </a:rPr>
              <a:pPr/>
              <a:t>5</a:t>
            </a:fld>
            <a:endParaRPr lang="en-US" altLang="en-US" b="0">
              <a:solidFill>
                <a:schemeClr val="hlink"/>
              </a:solidFill>
            </a:endParaRPr>
          </a:p>
        </p:txBody>
      </p:sp>
      <p:cxnSp>
        <p:nvCxnSpPr>
          <p:cNvPr id="5127" name="Straight Arrow Connector 2"/>
          <p:cNvCxnSpPr>
            <a:cxnSpLocks noChangeShapeType="1"/>
            <a:stCxn id="3" idx="2"/>
            <a:endCxn id="4" idx="0"/>
          </p:cNvCxnSpPr>
          <p:nvPr/>
        </p:nvCxnSpPr>
        <p:spPr bwMode="auto">
          <a:xfrm>
            <a:off x="4980633" y="1973139"/>
            <a:ext cx="2300362" cy="30956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8" name="Straight Arrow Connector 6"/>
          <p:cNvCxnSpPr>
            <a:cxnSpLocks noChangeShapeType="1"/>
            <a:stCxn id="3" idx="2"/>
            <a:endCxn id="9" idx="0"/>
          </p:cNvCxnSpPr>
          <p:nvPr/>
        </p:nvCxnSpPr>
        <p:spPr bwMode="auto">
          <a:xfrm flipH="1">
            <a:off x="2751634" y="1973139"/>
            <a:ext cx="2228999" cy="30956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9" name="Rectangle 1"/>
          <p:cNvSpPr>
            <a:spLocks noChangeArrowheads="1"/>
          </p:cNvSpPr>
          <p:nvPr/>
        </p:nvSpPr>
        <p:spPr bwMode="auto">
          <a:xfrm>
            <a:off x="6212260" y="3430960"/>
            <a:ext cx="2841625" cy="6461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/>
            <a:r>
              <a:rPr lang="en-GB" altLang="en-US" dirty="0"/>
              <a:t>*INH/B6/CTX scored FDC</a:t>
            </a:r>
          </a:p>
          <a:p>
            <a:pPr algn="ctr"/>
            <a:r>
              <a:rPr lang="en-GB" altLang="en-US" dirty="0"/>
              <a:t>Half doses if &lt;12 years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22572" y="4320753"/>
            <a:ext cx="8597900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7338" indent="-287338" algn="l" rtl="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7238" indent="-279400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239838" indent="-292100" algn="l" rtl="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</a:defRPr>
            </a:lvl3pPr>
            <a:lvl4pPr marL="1704975" indent="-274638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192338" indent="-2968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649538" indent="-2968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3106738" indent="-2968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563938" indent="-2968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4021138" indent="-2968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300"/>
              </a:spcBef>
              <a:defRPr/>
            </a:pPr>
            <a:r>
              <a:rPr lang="en-GB" sz="2000" b="0" dirty="0" smtClean="0"/>
              <a:t>Follow-up to week 48</a:t>
            </a:r>
          </a:p>
          <a:p>
            <a:pPr lvl="1">
              <a:spcBef>
                <a:spcPts val="300"/>
              </a:spcBef>
              <a:defRPr/>
            </a:pPr>
            <a:r>
              <a:rPr lang="en-GB" sz="1600" dirty="0" smtClean="0"/>
              <a:t>Safety </a:t>
            </a:r>
            <a:r>
              <a:rPr lang="en-GB" sz="1600" dirty="0"/>
              <a:t>bloods </a:t>
            </a:r>
            <a:r>
              <a:rPr lang="en-GB" sz="1600" b="0" dirty="0"/>
              <a:t>at </a:t>
            </a:r>
            <a:r>
              <a:rPr lang="en-GB" sz="1600" b="0" dirty="0" smtClean="0"/>
              <a:t>screening, weeks </a:t>
            </a:r>
            <a:r>
              <a:rPr lang="en-GB" sz="1600" b="0" dirty="0"/>
              <a:t>4 and 48; </a:t>
            </a:r>
            <a:r>
              <a:rPr lang="en-GB" sz="1600" dirty="0" smtClean="0"/>
              <a:t>FBC </a:t>
            </a:r>
            <a:r>
              <a:rPr lang="en-GB" sz="1600" dirty="0"/>
              <a:t>&amp; CD4 </a:t>
            </a:r>
            <a:r>
              <a:rPr lang="en-GB" sz="1600" b="0" dirty="0" smtClean="0"/>
              <a:t>at weeks 0, 12, 24, 36, 48; </a:t>
            </a:r>
            <a:r>
              <a:rPr lang="en-GB" sz="1600" dirty="0" smtClean="0"/>
              <a:t>Viral loads </a:t>
            </a:r>
            <a:r>
              <a:rPr lang="en-GB" sz="1600" b="0" dirty="0" smtClean="0"/>
              <a:t>retrospectively </a:t>
            </a:r>
            <a:r>
              <a:rPr lang="en-GB" sz="1600" b="0" dirty="0"/>
              <a:t>at </a:t>
            </a:r>
            <a:r>
              <a:rPr lang="en-GB" sz="1600" b="0" dirty="0" smtClean="0"/>
              <a:t>weeks 0, 4</a:t>
            </a:r>
            <a:r>
              <a:rPr lang="en-GB" sz="1600" b="0" dirty="0"/>
              <a:t>, 12, 24, </a:t>
            </a:r>
            <a:r>
              <a:rPr lang="en-GB" sz="1600" b="0" dirty="0" smtClean="0"/>
              <a:t>48</a:t>
            </a:r>
          </a:p>
          <a:p>
            <a:pPr>
              <a:spcBef>
                <a:spcPts val="300"/>
              </a:spcBef>
              <a:defRPr/>
            </a:pPr>
            <a:r>
              <a:rPr lang="en-GB" altLang="en-US" sz="2000" b="0" kern="0" dirty="0"/>
              <a:t>Two other factorial randomisations </a:t>
            </a:r>
            <a:r>
              <a:rPr lang="en-GB" altLang="en-US" sz="2000" b="0" kern="0" dirty="0" smtClean="0"/>
              <a:t>investigated</a:t>
            </a:r>
          </a:p>
          <a:p>
            <a:pPr lvl="1">
              <a:spcBef>
                <a:spcPts val="300"/>
              </a:spcBef>
              <a:defRPr/>
            </a:pPr>
            <a:r>
              <a:rPr lang="en-GB" altLang="en-US" sz="1800" b="0" kern="0" dirty="0" smtClean="0"/>
              <a:t>12 weeks </a:t>
            </a:r>
            <a:r>
              <a:rPr lang="en-GB" altLang="en-US" sz="1800" b="0" kern="0" dirty="0"/>
              <a:t>adjunctive </a:t>
            </a:r>
            <a:r>
              <a:rPr lang="en-GB" altLang="en-US" sz="1800" b="0" kern="0" dirty="0" err="1" smtClean="0"/>
              <a:t>raltegravir</a:t>
            </a:r>
            <a:r>
              <a:rPr lang="en-GB" altLang="en-US" sz="1800" b="0" kern="0" dirty="0" smtClean="0"/>
              <a:t> (</a:t>
            </a:r>
            <a:r>
              <a:rPr lang="en-GB" sz="1800" dirty="0"/>
              <a:t>FRAB0102LB</a:t>
            </a:r>
            <a:r>
              <a:rPr lang="en-GB" altLang="en-US" sz="1800" b="0" kern="0" dirty="0" smtClean="0"/>
              <a:t>)</a:t>
            </a:r>
          </a:p>
          <a:p>
            <a:pPr lvl="1">
              <a:spcBef>
                <a:spcPts val="300"/>
              </a:spcBef>
              <a:defRPr/>
            </a:pPr>
            <a:r>
              <a:rPr lang="en-GB" altLang="en-US" sz="1800" b="0" kern="0" dirty="0" smtClean="0"/>
              <a:t>12 weeks supplementary </a:t>
            </a:r>
            <a:r>
              <a:rPr lang="en-GB" altLang="en-US" sz="1800" b="0" kern="0" dirty="0"/>
              <a:t>food</a:t>
            </a:r>
          </a:p>
          <a:p>
            <a:pPr>
              <a:spcBef>
                <a:spcPts val="300"/>
              </a:spcBef>
              <a:defRPr/>
            </a:pPr>
            <a:r>
              <a:rPr lang="en-US" altLang="en-US" sz="2000" u="sng" kern="0" dirty="0"/>
              <a:t>Primary endpoint: 24-week </a:t>
            </a:r>
            <a:r>
              <a:rPr lang="en-US" altLang="en-US" sz="2000" u="sng" kern="0" dirty="0" smtClean="0"/>
              <a:t>mortality</a:t>
            </a:r>
            <a:endParaRPr lang="en-US" altLang="en-US" sz="2000" u="sng" kern="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7171" y="2282701"/>
            <a:ext cx="5368925" cy="179437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/>
          <a:lstStyle>
            <a:lvl1pPr marL="287338" indent="-287338" algn="l" rtl="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7238" indent="-279400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239838" indent="-292100" algn="l" rtl="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</a:defRPr>
            </a:lvl3pPr>
            <a:lvl4pPr marL="1704975" indent="-274638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192338" indent="-2968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649538" indent="-2968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3106738" indent="-2968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563938" indent="-2968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4021138" indent="-2968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None/>
              <a:tabLst>
                <a:tab pos="3586163" algn="l"/>
              </a:tabLst>
              <a:defRPr/>
            </a:pPr>
            <a:r>
              <a:rPr lang="en-GB" altLang="en-US" sz="2000" kern="0" dirty="0">
                <a:solidFill>
                  <a:schemeClr val="bg1"/>
                </a:solidFill>
              </a:rPr>
              <a:t>Enhanced prophylaxis: </a:t>
            </a:r>
            <a:r>
              <a:rPr lang="en-GB" altLang="en-US" sz="1800" b="0" kern="0" dirty="0">
                <a:solidFill>
                  <a:schemeClr val="bg1"/>
                </a:solidFill>
              </a:rPr>
              <a:t>CTX* +</a:t>
            </a:r>
            <a:endParaRPr lang="en-GB" sz="1800" b="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FontTx/>
              <a:buChar char="-"/>
              <a:tabLst>
                <a:tab pos="3584575" algn="l"/>
              </a:tabLst>
              <a:defRPr/>
            </a:pPr>
            <a:r>
              <a:rPr lang="en-GB" altLang="en-US" sz="1800" b="0" u="sng" kern="0" dirty="0" smtClean="0">
                <a:solidFill>
                  <a:schemeClr val="bg1"/>
                </a:solidFill>
              </a:rPr>
              <a:t>12 weeks</a:t>
            </a:r>
            <a:r>
              <a:rPr lang="en-GB" altLang="en-US" sz="1800" b="0" kern="0" dirty="0" smtClean="0">
                <a:solidFill>
                  <a:schemeClr val="bg1"/>
                </a:solidFill>
              </a:rPr>
              <a:t> INH/B6* 300/25mg/d	</a:t>
            </a:r>
            <a:r>
              <a:rPr lang="en-GB" altLang="en-US" sz="1600" b="0" kern="0" dirty="0" smtClean="0">
                <a:solidFill>
                  <a:srgbClr val="99FF99"/>
                </a:solidFill>
              </a:rPr>
              <a:t>(anti-TB)</a:t>
            </a:r>
          </a:p>
          <a:p>
            <a:pPr>
              <a:spcBef>
                <a:spcPts val="0"/>
              </a:spcBef>
              <a:buFontTx/>
              <a:buChar char="-"/>
              <a:tabLst>
                <a:tab pos="3584575" algn="l"/>
              </a:tabLst>
              <a:defRPr/>
            </a:pPr>
            <a:r>
              <a:rPr lang="en-GB" altLang="en-US" sz="1800" b="0" u="sng" kern="0" dirty="0" smtClean="0">
                <a:solidFill>
                  <a:schemeClr val="bg1"/>
                </a:solidFill>
              </a:rPr>
              <a:t>12 weeks</a:t>
            </a:r>
            <a:r>
              <a:rPr lang="en-GB" altLang="en-US" sz="1800" b="0" kern="0" dirty="0" smtClean="0">
                <a:solidFill>
                  <a:schemeClr val="bg1"/>
                </a:solidFill>
              </a:rPr>
              <a:t> fluconazole 100mg/d	</a:t>
            </a:r>
            <a:r>
              <a:rPr lang="en-GB" altLang="en-US" sz="1600" b="0" kern="0" dirty="0" smtClean="0">
                <a:solidFill>
                  <a:srgbClr val="99FF99"/>
                </a:solidFill>
              </a:rPr>
              <a:t>(anti-fungal) </a:t>
            </a:r>
          </a:p>
          <a:p>
            <a:pPr>
              <a:spcBef>
                <a:spcPts val="0"/>
              </a:spcBef>
              <a:buFontTx/>
              <a:buChar char="-"/>
              <a:tabLst>
                <a:tab pos="3584575" algn="l"/>
              </a:tabLst>
              <a:defRPr/>
            </a:pPr>
            <a:r>
              <a:rPr lang="en-GB" altLang="en-US" sz="1800" b="0" u="sng" kern="0" dirty="0" smtClean="0">
                <a:solidFill>
                  <a:schemeClr val="bg1"/>
                </a:solidFill>
              </a:rPr>
              <a:t>5 days</a:t>
            </a:r>
            <a:r>
              <a:rPr lang="en-GB" altLang="en-US" sz="1800" b="0" kern="0" dirty="0" smtClean="0">
                <a:solidFill>
                  <a:schemeClr val="bg1"/>
                </a:solidFill>
              </a:rPr>
              <a:t> azithromycin 500mg/d	</a:t>
            </a:r>
            <a:r>
              <a:rPr lang="en-GB" altLang="en-US" sz="1600" b="0" kern="0" dirty="0" smtClean="0">
                <a:solidFill>
                  <a:srgbClr val="99FF99"/>
                </a:solidFill>
              </a:rPr>
              <a:t>(anti-bacterial &amp;</a:t>
            </a:r>
            <a:br>
              <a:rPr lang="en-GB" altLang="en-US" sz="1600" b="0" kern="0" dirty="0" smtClean="0">
                <a:solidFill>
                  <a:srgbClr val="99FF99"/>
                </a:solidFill>
              </a:rPr>
            </a:br>
            <a:r>
              <a:rPr lang="en-GB" altLang="en-US" sz="1600" b="0" kern="0" dirty="0" smtClean="0">
                <a:solidFill>
                  <a:srgbClr val="99FF99"/>
                </a:solidFill>
              </a:rPr>
              <a:t>	 anti-protozoal) </a:t>
            </a:r>
          </a:p>
          <a:p>
            <a:pPr>
              <a:spcBef>
                <a:spcPts val="0"/>
              </a:spcBef>
              <a:buFontTx/>
              <a:buChar char="-"/>
              <a:tabLst>
                <a:tab pos="3584575" algn="l"/>
              </a:tabLst>
              <a:defRPr/>
            </a:pPr>
            <a:r>
              <a:rPr lang="en-GB" altLang="en-US" sz="1800" b="0" u="sng" kern="0" dirty="0" smtClean="0">
                <a:solidFill>
                  <a:schemeClr val="bg1"/>
                </a:solidFill>
              </a:rPr>
              <a:t>single-dose</a:t>
            </a:r>
            <a:r>
              <a:rPr lang="en-GB" altLang="en-US" sz="1800" b="0" kern="0" dirty="0" smtClean="0">
                <a:solidFill>
                  <a:schemeClr val="bg1"/>
                </a:solidFill>
              </a:rPr>
              <a:t> </a:t>
            </a:r>
            <a:r>
              <a:rPr lang="en-GB" altLang="en-US" sz="1800" b="0" kern="0" dirty="0" err="1" smtClean="0">
                <a:solidFill>
                  <a:schemeClr val="bg1"/>
                </a:solidFill>
              </a:rPr>
              <a:t>albendazole</a:t>
            </a:r>
            <a:r>
              <a:rPr lang="en-GB" altLang="en-US" sz="1800" b="0" kern="0" dirty="0" smtClean="0">
                <a:solidFill>
                  <a:schemeClr val="bg1"/>
                </a:solidFill>
              </a:rPr>
              <a:t> 400mg	</a:t>
            </a:r>
            <a:r>
              <a:rPr lang="en-GB" altLang="en-US" sz="1600" b="0" kern="0" dirty="0" smtClean="0">
                <a:solidFill>
                  <a:srgbClr val="99FF99"/>
                </a:solidFill>
              </a:rPr>
              <a:t>(anti-helminth)</a:t>
            </a:r>
          </a:p>
        </p:txBody>
      </p:sp>
      <p:sp>
        <p:nvSpPr>
          <p:cNvPr id="3" name="Rectangle 2"/>
          <p:cNvSpPr/>
          <p:nvPr/>
        </p:nvSpPr>
        <p:spPr>
          <a:xfrm>
            <a:off x="3851920" y="1573089"/>
            <a:ext cx="2257425" cy="40005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altLang="en-US" sz="2000" b="0" kern="0" dirty="0">
                <a:solidFill>
                  <a:schemeClr val="bg1"/>
                </a:solidFill>
              </a:rPr>
              <a:t>1:1 randomisation</a:t>
            </a:r>
          </a:p>
        </p:txBody>
      </p:sp>
    </p:spTree>
    <p:extLst>
      <p:ext uri="{BB962C8B-B14F-4D97-AF65-F5344CB8AC3E}">
        <p14:creationId xmlns:p14="http://schemas.microsoft.com/office/powerpoint/2010/main" val="313429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Baseline characteristics</a:t>
            </a:r>
            <a:br>
              <a:rPr lang="en-GB" altLang="en-US" smtClean="0"/>
            </a:br>
            <a:r>
              <a:rPr lang="en-GB" altLang="en-US" sz="2800" b="0" i="1" smtClean="0"/>
              <a:t>n (%) or median (IQR)</a:t>
            </a:r>
            <a:endParaRPr lang="en-GB" altLang="en-US" b="0" i="1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286524"/>
              </p:ext>
            </p:extLst>
          </p:nvPr>
        </p:nvGraphicFramePr>
        <p:xfrm>
          <a:off x="395288" y="1295400"/>
          <a:ext cx="8497886" cy="5059978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816984"/>
                <a:gridCol w="2376458"/>
                <a:gridCol w="2304444"/>
              </a:tblGrid>
              <a:tr h="701085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Characteristic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Enhanced </a:t>
                      </a:r>
                      <a:r>
                        <a:rPr lang="en-GB" sz="2000" dirty="0" err="1" smtClean="0">
                          <a:solidFill>
                            <a:srgbClr val="008000"/>
                          </a:solidFill>
                        </a:rPr>
                        <a:t>Px</a:t>
                      </a:r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br>
                        <a:rPr lang="en-GB" sz="2000" dirty="0" smtClean="0">
                          <a:solidFill>
                            <a:srgbClr val="008000"/>
                          </a:solidFill>
                        </a:rPr>
                      </a:br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(N=906)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9900"/>
                          </a:solidFill>
                        </a:rPr>
                        <a:t>Standard </a:t>
                      </a:r>
                      <a:r>
                        <a:rPr lang="en-GB" sz="2000" dirty="0" err="1" smtClean="0">
                          <a:solidFill>
                            <a:srgbClr val="FF9900"/>
                          </a:solidFill>
                        </a:rPr>
                        <a:t>Px</a:t>
                      </a:r>
                      <a:r>
                        <a:rPr lang="en-GB" sz="2000" dirty="0" smtClean="0">
                          <a:solidFill>
                            <a:srgbClr val="FF9900"/>
                          </a:solidFill>
                        </a:rPr>
                        <a:t/>
                      </a:r>
                      <a:br>
                        <a:rPr lang="en-GB" sz="2000" dirty="0" smtClean="0">
                          <a:solidFill>
                            <a:srgbClr val="FF9900"/>
                          </a:solidFill>
                        </a:rPr>
                      </a:br>
                      <a:r>
                        <a:rPr lang="en-GB" sz="2000" dirty="0" smtClean="0">
                          <a:solidFill>
                            <a:srgbClr val="FF9900"/>
                          </a:solidFill>
                        </a:rPr>
                        <a:t>(N=899)</a:t>
                      </a:r>
                      <a:endParaRPr lang="en-GB" sz="2000" dirty="0">
                        <a:solidFill>
                          <a:srgbClr val="FF99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Male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477 (53%)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484 (54%)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Age (years)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36 (29-42) [6-71]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36 (30-42) [5-78]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pPr marL="355600" indent="-355600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	5-17 years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39 (4%)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33 (4%)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39" marR="91439" marT="45715" marB="45715"/>
                </a:tc>
              </a:tr>
              <a:tr h="396263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Current TB disease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122 (13%)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125 (14%)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WHO stage 1 or 2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436 (48%)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418 (46%)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CD4 (cells/mm</a:t>
                      </a:r>
                      <a:r>
                        <a:rPr lang="en-GB" sz="2000" baseline="30000" dirty="0" smtClean="0"/>
                        <a:t>3</a:t>
                      </a:r>
                      <a:r>
                        <a:rPr lang="en-GB" sz="2000" dirty="0" smtClean="0"/>
                        <a:t>)</a:t>
                      </a:r>
                      <a:endParaRPr lang="en-GB" sz="2000" dirty="0"/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38</a:t>
                      </a:r>
                      <a:r>
                        <a:rPr lang="en-GB" sz="2000" baseline="0" dirty="0" smtClean="0">
                          <a:solidFill>
                            <a:srgbClr val="008000"/>
                          </a:solidFill>
                        </a:rPr>
                        <a:t> (16-64)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aseline="0" dirty="0" smtClean="0">
                          <a:solidFill>
                            <a:srgbClr val="FF6600"/>
                          </a:solidFill>
                        </a:rPr>
                        <a:t>36 (16-60)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pPr marL="355600" indent="-355600"/>
                      <a:r>
                        <a:rPr lang="en-GB" sz="2000" dirty="0" smtClean="0"/>
                        <a:t>	0-24 cells/mm</a:t>
                      </a:r>
                      <a:r>
                        <a:rPr lang="en-GB" sz="2000" baseline="30000" dirty="0" smtClean="0"/>
                        <a:t>3</a:t>
                      </a:r>
                      <a:endParaRPr lang="en-GB" sz="2000" baseline="30000" dirty="0"/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323 (36%)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333 (37%)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VL (c/ml) (N=1568)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229,690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230,540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39" marR="91439" marT="45715" marB="45715"/>
                </a:tc>
              </a:tr>
              <a:tr h="396263">
                <a:tc>
                  <a:txBody>
                    <a:bodyPr/>
                    <a:lstStyle/>
                    <a:p>
                      <a:pPr marL="355600" indent="-355600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	&gt;100,000 c/ml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574/782 (73%)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563/786 (72%)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39" marR="91439" marT="45715" marB="45715"/>
                </a:tc>
              </a:tr>
              <a:tr h="396263">
                <a:tc>
                  <a:txBody>
                    <a:bodyPr/>
                    <a:lstStyle/>
                    <a:p>
                      <a:pPr marL="355600" indent="-355600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EFV-based ART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820 (91%)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799 (89%)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pPr marL="355600" indent="-355600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TDF/FTC NRTI backbone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716 (79%)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706 (79%)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</a:tbl>
          </a:graphicData>
        </a:graphic>
      </p:graphicFrame>
      <p:sp>
        <p:nvSpPr>
          <p:cNvPr id="61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fld id="{7522442E-1124-4DD5-A079-A4ED00A53964}" type="slidenum">
              <a:rPr lang="en-US" altLang="en-US" b="0">
                <a:solidFill>
                  <a:schemeClr val="hlink"/>
                </a:solidFill>
              </a:rPr>
              <a:pPr/>
              <a:t>6</a:t>
            </a:fld>
            <a:endParaRPr lang="en-US" altLang="en-US" b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Baseline characteristics</a:t>
            </a:r>
            <a:br>
              <a:rPr lang="en-GB" altLang="en-US" smtClean="0"/>
            </a:br>
            <a:r>
              <a:rPr lang="en-GB" altLang="en-US" sz="2800" b="0" i="1" smtClean="0"/>
              <a:t>n (%) or median (IQR)</a:t>
            </a:r>
            <a:endParaRPr lang="en-GB" altLang="en-US" b="0" i="1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2053972"/>
              </p:ext>
            </p:extLst>
          </p:nvPr>
        </p:nvGraphicFramePr>
        <p:xfrm>
          <a:off x="395288" y="1295400"/>
          <a:ext cx="8497886" cy="5059978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816984"/>
                <a:gridCol w="2376458"/>
                <a:gridCol w="2304444"/>
              </a:tblGrid>
              <a:tr h="701085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Characteristic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Enhanced </a:t>
                      </a:r>
                      <a:r>
                        <a:rPr lang="en-GB" sz="2000" dirty="0" err="1" smtClean="0">
                          <a:solidFill>
                            <a:srgbClr val="008000"/>
                          </a:solidFill>
                        </a:rPr>
                        <a:t>Px</a:t>
                      </a:r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br>
                        <a:rPr lang="en-GB" sz="2000" dirty="0" smtClean="0">
                          <a:solidFill>
                            <a:srgbClr val="008000"/>
                          </a:solidFill>
                        </a:rPr>
                      </a:br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(N=906)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9900"/>
                          </a:solidFill>
                        </a:rPr>
                        <a:t>Standard </a:t>
                      </a:r>
                      <a:r>
                        <a:rPr lang="en-GB" sz="2000" dirty="0" err="1" smtClean="0">
                          <a:solidFill>
                            <a:srgbClr val="FF9900"/>
                          </a:solidFill>
                        </a:rPr>
                        <a:t>Px</a:t>
                      </a:r>
                      <a:r>
                        <a:rPr lang="en-GB" sz="2000" dirty="0" smtClean="0">
                          <a:solidFill>
                            <a:srgbClr val="FF9900"/>
                          </a:solidFill>
                        </a:rPr>
                        <a:t/>
                      </a:r>
                      <a:br>
                        <a:rPr lang="en-GB" sz="2000" dirty="0" smtClean="0">
                          <a:solidFill>
                            <a:srgbClr val="FF9900"/>
                          </a:solidFill>
                        </a:rPr>
                      </a:br>
                      <a:r>
                        <a:rPr lang="en-GB" sz="2000" dirty="0" smtClean="0">
                          <a:solidFill>
                            <a:srgbClr val="FF9900"/>
                          </a:solidFill>
                        </a:rPr>
                        <a:t>(N=899)</a:t>
                      </a:r>
                      <a:endParaRPr lang="en-GB" sz="2000" dirty="0">
                        <a:solidFill>
                          <a:srgbClr val="FF99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Male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477 (53%)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484 (54%)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Age (years)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36 (29-42) [6-71]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36 (30-42) [5-78]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pPr marL="355600" indent="-355600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	5-17 years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39 (4%)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33 (4%)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39" marR="91439" marT="45715" marB="45715"/>
                </a:tc>
              </a:tr>
              <a:tr h="396263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Current TB disease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122 (13%)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125 (14%)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WHO stage 1 or 2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436 (48%)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418 (46%)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CD4 (cells/mm</a:t>
                      </a:r>
                      <a:r>
                        <a:rPr lang="en-GB" sz="2000" baseline="30000" dirty="0" smtClean="0"/>
                        <a:t>3</a:t>
                      </a:r>
                      <a:r>
                        <a:rPr lang="en-GB" sz="2000" dirty="0" smtClean="0"/>
                        <a:t>)</a:t>
                      </a:r>
                      <a:endParaRPr lang="en-GB" sz="2000" dirty="0"/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38</a:t>
                      </a:r>
                      <a:r>
                        <a:rPr lang="en-GB" sz="2000" baseline="0" dirty="0" smtClean="0">
                          <a:solidFill>
                            <a:srgbClr val="008000"/>
                          </a:solidFill>
                        </a:rPr>
                        <a:t> (16-64)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aseline="0" dirty="0" smtClean="0">
                          <a:solidFill>
                            <a:srgbClr val="FF6600"/>
                          </a:solidFill>
                        </a:rPr>
                        <a:t>36 (16-60)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pPr marL="355600" indent="-355600"/>
                      <a:r>
                        <a:rPr lang="en-GB" sz="2000" dirty="0" smtClean="0"/>
                        <a:t>	0-24 cells/mm</a:t>
                      </a:r>
                      <a:r>
                        <a:rPr lang="en-GB" sz="2000" baseline="30000" dirty="0" smtClean="0"/>
                        <a:t>3</a:t>
                      </a:r>
                      <a:endParaRPr lang="en-GB" sz="2000" baseline="30000" dirty="0"/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323 (36%)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333 (37%)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VL (c/ml) (N=1568)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229,690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230,540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39" marR="91439" marT="45715" marB="45715"/>
                </a:tc>
              </a:tr>
              <a:tr h="396263">
                <a:tc>
                  <a:txBody>
                    <a:bodyPr/>
                    <a:lstStyle/>
                    <a:p>
                      <a:pPr marL="355600" indent="-355600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	VL&gt;100,000 c/ml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574/782 (73%)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563/786 (72%)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39" marR="91439" marT="45715" marB="45715"/>
                </a:tc>
              </a:tr>
              <a:tr h="396263">
                <a:tc>
                  <a:txBody>
                    <a:bodyPr/>
                    <a:lstStyle/>
                    <a:p>
                      <a:pPr marL="355600" indent="-355600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EFV-based ART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820 (91%)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799 (89%)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pPr marL="355600" indent="-355600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TDF/FTC NRTI backbone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716 (79%)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706 (79%)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</a:tbl>
          </a:graphicData>
        </a:graphic>
      </p:graphicFrame>
      <p:sp>
        <p:nvSpPr>
          <p:cNvPr id="61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fld id="{7522442E-1124-4DD5-A079-A4ED00A53964}" type="slidenum">
              <a:rPr lang="en-US" altLang="en-US" b="0">
                <a:solidFill>
                  <a:schemeClr val="hlink"/>
                </a:solidFill>
              </a:rPr>
              <a:pPr/>
              <a:t>7</a:t>
            </a:fld>
            <a:endParaRPr lang="en-US" altLang="en-US" b="0">
              <a:solidFill>
                <a:schemeClr val="hlink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95536" y="1988840"/>
            <a:ext cx="8496944" cy="39375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01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Baseline characteristics</a:t>
            </a:r>
            <a:br>
              <a:rPr lang="en-GB" altLang="en-US" smtClean="0"/>
            </a:br>
            <a:r>
              <a:rPr lang="en-GB" altLang="en-US" sz="2800" b="0" i="1" smtClean="0"/>
              <a:t>n (%) or median (IQR)</a:t>
            </a:r>
            <a:endParaRPr lang="en-GB" altLang="en-US" b="0" i="1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873635"/>
              </p:ext>
            </p:extLst>
          </p:nvPr>
        </p:nvGraphicFramePr>
        <p:xfrm>
          <a:off x="395288" y="1295400"/>
          <a:ext cx="8497886" cy="5059978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816984"/>
                <a:gridCol w="2376458"/>
                <a:gridCol w="2304444"/>
              </a:tblGrid>
              <a:tr h="701085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Characteristic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Enhanced </a:t>
                      </a:r>
                      <a:r>
                        <a:rPr lang="en-GB" sz="2000" dirty="0" err="1" smtClean="0">
                          <a:solidFill>
                            <a:srgbClr val="008000"/>
                          </a:solidFill>
                        </a:rPr>
                        <a:t>Px</a:t>
                      </a:r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br>
                        <a:rPr lang="en-GB" sz="2000" dirty="0" smtClean="0">
                          <a:solidFill>
                            <a:srgbClr val="008000"/>
                          </a:solidFill>
                        </a:rPr>
                      </a:br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(N=906)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9900"/>
                          </a:solidFill>
                        </a:rPr>
                        <a:t>Standard </a:t>
                      </a:r>
                      <a:r>
                        <a:rPr lang="en-GB" sz="2000" dirty="0" err="1" smtClean="0">
                          <a:solidFill>
                            <a:srgbClr val="FF9900"/>
                          </a:solidFill>
                        </a:rPr>
                        <a:t>Px</a:t>
                      </a:r>
                      <a:r>
                        <a:rPr lang="en-GB" sz="2000" dirty="0" smtClean="0">
                          <a:solidFill>
                            <a:srgbClr val="FF9900"/>
                          </a:solidFill>
                        </a:rPr>
                        <a:t/>
                      </a:r>
                      <a:br>
                        <a:rPr lang="en-GB" sz="2000" dirty="0" smtClean="0">
                          <a:solidFill>
                            <a:srgbClr val="FF9900"/>
                          </a:solidFill>
                        </a:rPr>
                      </a:br>
                      <a:r>
                        <a:rPr lang="en-GB" sz="2000" dirty="0" smtClean="0">
                          <a:solidFill>
                            <a:srgbClr val="FF9900"/>
                          </a:solidFill>
                        </a:rPr>
                        <a:t>(N=899)</a:t>
                      </a:r>
                      <a:endParaRPr lang="en-GB" sz="2000" dirty="0">
                        <a:solidFill>
                          <a:srgbClr val="FF99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Male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477 (53%)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484 (54%)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Age (years)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36 (29-42) [6-71]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36 (30-42) [5-78]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pPr marL="355600" indent="-355600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	5-17 years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39 (4%)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33 (4%)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39" marR="91439" marT="45715" marB="45715"/>
                </a:tc>
              </a:tr>
              <a:tr h="396263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Current TB disease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122 (13%)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125 (14%)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WHO stage 1 or 2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436 (48%)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418 (46%)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CD4 (cells/mm</a:t>
                      </a:r>
                      <a:r>
                        <a:rPr lang="en-GB" sz="2000" baseline="30000" dirty="0" smtClean="0"/>
                        <a:t>3</a:t>
                      </a:r>
                      <a:r>
                        <a:rPr lang="en-GB" sz="2000" dirty="0" smtClean="0"/>
                        <a:t>)</a:t>
                      </a:r>
                      <a:endParaRPr lang="en-GB" sz="2000" dirty="0"/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38</a:t>
                      </a:r>
                      <a:r>
                        <a:rPr lang="en-GB" sz="2000" baseline="0" dirty="0" smtClean="0">
                          <a:solidFill>
                            <a:srgbClr val="008000"/>
                          </a:solidFill>
                        </a:rPr>
                        <a:t> (16-64)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aseline="0" dirty="0" smtClean="0">
                          <a:solidFill>
                            <a:srgbClr val="FF6600"/>
                          </a:solidFill>
                        </a:rPr>
                        <a:t>36 (16-60)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pPr marL="355600" indent="-355600"/>
                      <a:r>
                        <a:rPr lang="en-GB" sz="2000" dirty="0" smtClean="0"/>
                        <a:t>	0-24 cells/mm</a:t>
                      </a:r>
                      <a:r>
                        <a:rPr lang="en-GB" sz="2000" baseline="30000" dirty="0" smtClean="0"/>
                        <a:t>3</a:t>
                      </a:r>
                      <a:endParaRPr lang="en-GB" sz="2000" baseline="30000" dirty="0"/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323 (36%)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333 (37%)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VL (c/ml) (N=1568)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229,690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230,540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39" marR="91439" marT="45715" marB="45715"/>
                </a:tc>
              </a:tr>
              <a:tr h="396263">
                <a:tc>
                  <a:txBody>
                    <a:bodyPr/>
                    <a:lstStyle/>
                    <a:p>
                      <a:pPr marL="355600" indent="-355600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	VL&gt;100,000 c/ml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574/782 (73%)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563/786 (72%)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39" marR="91439" marT="45715" marB="45715"/>
                </a:tc>
              </a:tr>
              <a:tr h="396263">
                <a:tc>
                  <a:txBody>
                    <a:bodyPr/>
                    <a:lstStyle/>
                    <a:p>
                      <a:pPr marL="355600" indent="-355600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EFV-based ART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820 (91%)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799 (89%)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pPr marL="355600" indent="-355600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TDF/FTC NRTI backbone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716 (79%)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706 (79%)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</a:tbl>
          </a:graphicData>
        </a:graphic>
      </p:graphicFrame>
      <p:sp>
        <p:nvSpPr>
          <p:cNvPr id="61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fld id="{7522442E-1124-4DD5-A079-A4ED00A53964}" type="slidenum">
              <a:rPr lang="en-US" altLang="en-US" b="0">
                <a:solidFill>
                  <a:schemeClr val="hlink"/>
                </a:solidFill>
              </a:rPr>
              <a:pPr/>
              <a:t>8</a:t>
            </a:fld>
            <a:endParaRPr lang="en-US" altLang="en-US" b="0">
              <a:solidFill>
                <a:schemeClr val="hlink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95536" y="2780928"/>
            <a:ext cx="8496944" cy="36004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79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Baseline characteristics</a:t>
            </a:r>
            <a:br>
              <a:rPr lang="en-GB" altLang="en-US" smtClean="0"/>
            </a:br>
            <a:r>
              <a:rPr lang="en-GB" altLang="en-US" sz="2800" b="0" i="1" smtClean="0"/>
              <a:t>n (%) or median (IQR)</a:t>
            </a:r>
            <a:endParaRPr lang="en-GB" altLang="en-US" b="0" i="1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9459571"/>
              </p:ext>
            </p:extLst>
          </p:nvPr>
        </p:nvGraphicFramePr>
        <p:xfrm>
          <a:off x="395288" y="1295400"/>
          <a:ext cx="8497886" cy="5059978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816984"/>
                <a:gridCol w="2376458"/>
                <a:gridCol w="2304444"/>
              </a:tblGrid>
              <a:tr h="701085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Characteristic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Enhanced </a:t>
                      </a:r>
                      <a:r>
                        <a:rPr lang="en-GB" sz="2000" dirty="0" err="1" smtClean="0">
                          <a:solidFill>
                            <a:srgbClr val="008000"/>
                          </a:solidFill>
                        </a:rPr>
                        <a:t>Px</a:t>
                      </a:r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br>
                        <a:rPr lang="en-GB" sz="2000" dirty="0" smtClean="0">
                          <a:solidFill>
                            <a:srgbClr val="008000"/>
                          </a:solidFill>
                        </a:rPr>
                      </a:br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(N=906)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9900"/>
                          </a:solidFill>
                        </a:rPr>
                        <a:t>Standard </a:t>
                      </a:r>
                      <a:r>
                        <a:rPr lang="en-GB" sz="2000" dirty="0" err="1" smtClean="0">
                          <a:solidFill>
                            <a:srgbClr val="FF9900"/>
                          </a:solidFill>
                        </a:rPr>
                        <a:t>Px</a:t>
                      </a:r>
                      <a:r>
                        <a:rPr lang="en-GB" sz="2000" dirty="0" smtClean="0">
                          <a:solidFill>
                            <a:srgbClr val="FF9900"/>
                          </a:solidFill>
                        </a:rPr>
                        <a:t/>
                      </a:r>
                      <a:br>
                        <a:rPr lang="en-GB" sz="2000" dirty="0" smtClean="0">
                          <a:solidFill>
                            <a:srgbClr val="FF9900"/>
                          </a:solidFill>
                        </a:rPr>
                      </a:br>
                      <a:r>
                        <a:rPr lang="en-GB" sz="2000" dirty="0" smtClean="0">
                          <a:solidFill>
                            <a:srgbClr val="FF9900"/>
                          </a:solidFill>
                        </a:rPr>
                        <a:t>(N=899)</a:t>
                      </a:r>
                      <a:endParaRPr lang="en-GB" sz="2000" dirty="0">
                        <a:solidFill>
                          <a:srgbClr val="FF99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Male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477 (53%)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484 (54%)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Age (years)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36 (29-42) [6-71]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36 (30-42) [5-78]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pPr marL="355600" indent="-355600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	5-17 years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39 (4%)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33 (4%)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39" marR="91439" marT="45715" marB="45715"/>
                </a:tc>
              </a:tr>
              <a:tr h="396263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Current TB disease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122 (13%)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125 (14%)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WHO stage 1 or 2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436 (48%)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418 (46%)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CD4 (cells/mm</a:t>
                      </a:r>
                      <a:r>
                        <a:rPr lang="en-GB" sz="2000" baseline="30000" dirty="0" smtClean="0"/>
                        <a:t>3</a:t>
                      </a:r>
                      <a:r>
                        <a:rPr lang="en-GB" sz="2000" dirty="0" smtClean="0"/>
                        <a:t>)</a:t>
                      </a:r>
                      <a:endParaRPr lang="en-GB" sz="2000" dirty="0"/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38</a:t>
                      </a:r>
                      <a:r>
                        <a:rPr lang="en-GB" sz="2000" baseline="0" dirty="0" smtClean="0">
                          <a:solidFill>
                            <a:srgbClr val="008000"/>
                          </a:solidFill>
                        </a:rPr>
                        <a:t> (16-64)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aseline="0" dirty="0" smtClean="0">
                          <a:solidFill>
                            <a:srgbClr val="FF6600"/>
                          </a:solidFill>
                        </a:rPr>
                        <a:t>36 (16-60)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pPr marL="355600" indent="-355600"/>
                      <a:r>
                        <a:rPr lang="en-GB" sz="2000" dirty="0" smtClean="0"/>
                        <a:t>	0-24 cells/mm</a:t>
                      </a:r>
                      <a:r>
                        <a:rPr lang="en-GB" sz="2000" baseline="30000" dirty="0" smtClean="0"/>
                        <a:t>3</a:t>
                      </a:r>
                      <a:endParaRPr lang="en-GB" sz="2000" baseline="30000" dirty="0"/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323 (36%)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333 (37%)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VL (c/ml) (N=1568)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229,690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230,540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39" marR="91439" marT="45715" marB="45715"/>
                </a:tc>
              </a:tr>
              <a:tr h="396263">
                <a:tc>
                  <a:txBody>
                    <a:bodyPr/>
                    <a:lstStyle/>
                    <a:p>
                      <a:pPr marL="355600" indent="-355600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	VL&gt;100,000 c/ml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574/782 (73%)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563/786 (72%)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39" marR="91439" marT="45715" marB="45715"/>
                </a:tc>
              </a:tr>
              <a:tr h="396263">
                <a:tc>
                  <a:txBody>
                    <a:bodyPr/>
                    <a:lstStyle/>
                    <a:p>
                      <a:pPr marL="355600" indent="-355600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EFV-based ART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820 (91%)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799 (89%)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  <a:tr h="396263">
                <a:tc>
                  <a:txBody>
                    <a:bodyPr/>
                    <a:lstStyle/>
                    <a:p>
                      <a:pPr marL="355600" indent="-355600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TDF/FTC NRTI backbone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8000"/>
                          </a:solidFill>
                        </a:rPr>
                        <a:t>716 (79%)</a:t>
                      </a:r>
                      <a:endParaRPr lang="en-GB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6600"/>
                          </a:solidFill>
                        </a:rPr>
                        <a:t>706 (79%)</a:t>
                      </a:r>
                      <a:endParaRPr lang="en-GB" sz="2000" dirty="0">
                        <a:solidFill>
                          <a:srgbClr val="FF6600"/>
                        </a:solidFill>
                      </a:endParaRPr>
                    </a:p>
                  </a:txBody>
                  <a:tcPr marL="91446" marR="91446" marT="45719" marB="45719"/>
                </a:tc>
              </a:tr>
            </a:tbl>
          </a:graphicData>
        </a:graphic>
      </p:graphicFrame>
      <p:sp>
        <p:nvSpPr>
          <p:cNvPr id="61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fld id="{7522442E-1124-4DD5-A079-A4ED00A53964}" type="slidenum">
              <a:rPr lang="en-US" altLang="en-US" b="0">
                <a:solidFill>
                  <a:schemeClr val="hlink"/>
                </a:solidFill>
              </a:rPr>
              <a:pPr/>
              <a:t>9</a:t>
            </a:fld>
            <a:endParaRPr lang="en-US" altLang="en-US" b="0">
              <a:solidFill>
                <a:schemeClr val="hlink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95536" y="3966693"/>
            <a:ext cx="8496944" cy="398411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01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55752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55752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23697</TotalTime>
  <Words>2329</Words>
  <Application>Microsoft Office PowerPoint</Application>
  <PresentationFormat>On-screen Show (4:3)</PresentationFormat>
  <Paragraphs>492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Times New Roman</vt:lpstr>
      <vt:lpstr>Trebuchet MS</vt:lpstr>
      <vt:lpstr>Wingdings</vt:lpstr>
      <vt:lpstr>Default Design</vt:lpstr>
      <vt:lpstr>Microsoft Excel 97-2003 Worksheet</vt:lpstr>
      <vt:lpstr>PowerPoint Presentation</vt:lpstr>
      <vt:lpstr>Background</vt:lpstr>
      <vt:lpstr>Design</vt:lpstr>
      <vt:lpstr>Design</vt:lpstr>
      <vt:lpstr>Design</vt:lpstr>
      <vt:lpstr>Baseline characteristics n (%) or median (IQR)</vt:lpstr>
      <vt:lpstr>Baseline characteristics n (%) or median (IQR)</vt:lpstr>
      <vt:lpstr>Baseline characteristics n (%) or median (IQR)</vt:lpstr>
      <vt:lpstr>Baseline characteristics n (%) or median (IQR)</vt:lpstr>
      <vt:lpstr>Baseline characteristics n (%) or median (IQR)</vt:lpstr>
      <vt:lpstr>Baseline characteristics n (%) or median (IQR)</vt:lpstr>
      <vt:lpstr>Results: All-cause mortality</vt:lpstr>
      <vt:lpstr>Cause of death adjudicated by an independent ERC blind to randomisation</vt:lpstr>
      <vt:lpstr>Secondary/other outcomes</vt:lpstr>
      <vt:lpstr>Secondary/other outcomes</vt:lpstr>
      <vt:lpstr>Secondary/other outcomes</vt:lpstr>
      <vt:lpstr>VL (&amp; ART adherence)</vt:lpstr>
      <vt:lpstr>Drug costs for the 12 week enhanced prophylaxis package</vt:lpstr>
      <vt:lpstr>Conclusions</vt:lpstr>
      <vt:lpstr>Acknowledgments</vt:lpstr>
    </vt:vector>
  </TitlesOfParts>
  <Company>MRC Clinical Trials Unit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Enrolment by month (2001)</dc:title>
  <dc:creator>sab</dc:creator>
  <cp:lastModifiedBy>WGurupira</cp:lastModifiedBy>
  <cp:revision>1866</cp:revision>
  <cp:lastPrinted>2002-01-21T15:56:39Z</cp:lastPrinted>
  <dcterms:created xsi:type="dcterms:W3CDTF">2002-01-16T12:49:09Z</dcterms:created>
  <dcterms:modified xsi:type="dcterms:W3CDTF">2017-05-04T14:08:00Z</dcterms:modified>
</cp:coreProperties>
</file>