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5" r:id="rId9"/>
    <p:sldId id="263" r:id="rId10"/>
    <p:sldId id="264" r:id="rId11"/>
    <p:sldId id="266" r:id="rId12"/>
    <p:sldId id="269" r:id="rId13"/>
    <p:sldId id="270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DR TB cases diagnosed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Sheet1!$D$5:$D$11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Sheet1!$E$5:$E$11</c:f>
              <c:numCache>
                <c:formatCode>General</c:formatCode>
                <c:ptCount val="7"/>
                <c:pt idx="0">
                  <c:v>40</c:v>
                </c:pt>
                <c:pt idx="1">
                  <c:v>118</c:v>
                </c:pt>
                <c:pt idx="2">
                  <c:v>149</c:v>
                </c:pt>
                <c:pt idx="3">
                  <c:v>393</c:v>
                </c:pt>
                <c:pt idx="4">
                  <c:v>409</c:v>
                </c:pt>
                <c:pt idx="5">
                  <c:v>463</c:v>
                </c:pt>
                <c:pt idx="6">
                  <c:v>510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DR tb cases enrolled on treatment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Sheet1!$D$5:$D$11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Sheet1!$F$5:$F$11</c:f>
              <c:numCache>
                <c:formatCode>General</c:formatCode>
                <c:ptCount val="7"/>
                <c:pt idx="0">
                  <c:v>28</c:v>
                </c:pt>
                <c:pt idx="1">
                  <c:v>64</c:v>
                </c:pt>
                <c:pt idx="2">
                  <c:v>105</c:v>
                </c:pt>
                <c:pt idx="3">
                  <c:v>351</c:v>
                </c:pt>
                <c:pt idx="4">
                  <c:v>387</c:v>
                </c:pt>
                <c:pt idx="5">
                  <c:v>433</c:v>
                </c:pt>
                <c:pt idx="6">
                  <c:v>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02336"/>
        <c:axId val="27903872"/>
      </c:lineChart>
      <c:catAx>
        <c:axId val="279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7903872"/>
        <c:crosses val="autoZero"/>
        <c:auto val="1"/>
        <c:lblAlgn val="ctr"/>
        <c:lblOffset val="100"/>
        <c:noMultiLvlLbl val="0"/>
      </c:catAx>
      <c:valAx>
        <c:axId val="2790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790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4070523793222"/>
          <c:y val="0.32801749714685458"/>
          <c:w val="0.19359298512899453"/>
          <c:h val="0.12341747901735481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sz="1800" b="1"/>
              <a:t>2015</a:t>
            </a:r>
            <a:r>
              <a:rPr lang="en-ZW" sz="1800" b="1" baseline="0"/>
              <a:t> RR/MDR Notifications by age-group and sex (N= 461)</a:t>
            </a:r>
            <a:endParaRPr lang="en-ZW" sz="18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Sheet1!$B$3:$B$10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28</c:v>
                </c:pt>
                <c:pt idx="3">
                  <c:v>84</c:v>
                </c:pt>
                <c:pt idx="4">
                  <c:v>91</c:v>
                </c:pt>
                <c:pt idx="5">
                  <c:v>15</c:v>
                </c:pt>
                <c:pt idx="6">
                  <c:v>19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Sheet1!$B$3:$B$10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32</c:v>
                </c:pt>
                <c:pt idx="3">
                  <c:v>77</c:v>
                </c:pt>
                <c:pt idx="4">
                  <c:v>67</c:v>
                </c:pt>
                <c:pt idx="5">
                  <c:v>18</c:v>
                </c:pt>
                <c:pt idx="6">
                  <c:v>10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52800"/>
        <c:axId val="29854336"/>
      </c:barChart>
      <c:catAx>
        <c:axId val="298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4336"/>
        <c:crosses val="autoZero"/>
        <c:auto val="1"/>
        <c:lblAlgn val="ctr"/>
        <c:lblOffset val="100"/>
        <c:noMultiLvlLbl val="0"/>
      </c:catAx>
      <c:valAx>
        <c:axId val="2985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sz="1800" b="1" dirty="0"/>
              <a:t>2016</a:t>
            </a:r>
            <a:r>
              <a:rPr lang="en-ZW" sz="1800" b="1" baseline="0" dirty="0"/>
              <a:t> RR/MDR Notifications by Age Group and </a:t>
            </a:r>
            <a:r>
              <a:rPr lang="en-ZW" sz="1800" b="1" baseline="0" dirty="0" smtClean="0"/>
              <a:t>sex (N = 585)</a:t>
            </a:r>
            <a:endParaRPr lang="en-ZW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Sheet1!$B$19:$B$26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Sheet1!$C$19:$C$26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24</c:v>
                </c:pt>
                <c:pt idx="3">
                  <c:v>97</c:v>
                </c:pt>
                <c:pt idx="4">
                  <c:v>124</c:v>
                </c:pt>
                <c:pt idx="5">
                  <c:v>51</c:v>
                </c:pt>
                <c:pt idx="6">
                  <c:v>14</c:v>
                </c:pt>
                <c:pt idx="7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Sheet1!$B$19:$B$26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Sheet1!$D$19:$D$26</c:f>
              <c:numCache>
                <c:formatCode>General</c:formatCode>
                <c:ptCount val="8"/>
                <c:pt idx="0">
                  <c:v>4</c:v>
                </c:pt>
                <c:pt idx="1">
                  <c:v>12</c:v>
                </c:pt>
                <c:pt idx="2">
                  <c:v>22</c:v>
                </c:pt>
                <c:pt idx="3">
                  <c:v>78</c:v>
                </c:pt>
                <c:pt idx="4">
                  <c:v>79</c:v>
                </c:pt>
                <c:pt idx="5">
                  <c:v>33</c:v>
                </c:pt>
                <c:pt idx="6">
                  <c:v>11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15360"/>
        <c:axId val="50816896"/>
      </c:barChart>
      <c:catAx>
        <c:axId val="508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16896"/>
        <c:crosses val="autoZero"/>
        <c:auto val="1"/>
        <c:lblAlgn val="ctr"/>
        <c:lblOffset val="100"/>
        <c:noMultiLvlLbl val="0"/>
      </c:catAx>
      <c:valAx>
        <c:axId val="508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dirty="0"/>
              <a:t>RR/MDR-TB Notification </a:t>
            </a:r>
            <a:r>
              <a:rPr lang="en-ZW" dirty="0" smtClean="0"/>
              <a:t>trends (Numbers) </a:t>
            </a:r>
            <a:r>
              <a:rPr lang="en-ZW" dirty="0"/>
              <a:t>by City/Province 2014-2016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Sheet2!$D$8:$D$18</c:f>
              <c:strCache>
                <c:ptCount val="11"/>
                <c:pt idx="0">
                  <c:v>Bulawayo</c:v>
                </c:pt>
                <c:pt idx="1">
                  <c:v>Harare</c:v>
                </c:pt>
                <c:pt idx="2">
                  <c:v>Chitungwiza</c:v>
                </c:pt>
                <c:pt idx="3">
                  <c:v>Mat South </c:v>
                </c:pt>
                <c:pt idx="4">
                  <c:v>Mat North</c:v>
                </c:pt>
                <c:pt idx="5">
                  <c:v>Masvingo</c:v>
                </c:pt>
                <c:pt idx="6">
                  <c:v>Midlands</c:v>
                </c:pt>
                <c:pt idx="7">
                  <c:v>Manicaland</c:v>
                </c:pt>
                <c:pt idx="8">
                  <c:v>Mash East</c:v>
                </c:pt>
                <c:pt idx="9">
                  <c:v>Mash Central</c:v>
                </c:pt>
                <c:pt idx="10">
                  <c:v>Mash West</c:v>
                </c:pt>
              </c:strCache>
            </c:strRef>
          </c:cat>
          <c:val>
            <c:numRef>
              <c:f>Sheet2!$E$8:$E$18</c:f>
              <c:numCache>
                <c:formatCode>General</c:formatCode>
                <c:ptCount val="11"/>
                <c:pt idx="0">
                  <c:v>47</c:v>
                </c:pt>
                <c:pt idx="1">
                  <c:v>51</c:v>
                </c:pt>
                <c:pt idx="2">
                  <c:v>9</c:v>
                </c:pt>
                <c:pt idx="3">
                  <c:v>73</c:v>
                </c:pt>
                <c:pt idx="4">
                  <c:v>46</c:v>
                </c:pt>
                <c:pt idx="5">
                  <c:v>34</c:v>
                </c:pt>
                <c:pt idx="6">
                  <c:v>35</c:v>
                </c:pt>
                <c:pt idx="7">
                  <c:v>45</c:v>
                </c:pt>
                <c:pt idx="8">
                  <c:v>16</c:v>
                </c:pt>
                <c:pt idx="9">
                  <c:v>16</c:v>
                </c:pt>
                <c:pt idx="10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Sheet2!$F$7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Sheet2!$D$8:$D$18</c:f>
              <c:strCache>
                <c:ptCount val="11"/>
                <c:pt idx="0">
                  <c:v>Bulawayo</c:v>
                </c:pt>
                <c:pt idx="1">
                  <c:v>Harare</c:v>
                </c:pt>
                <c:pt idx="2">
                  <c:v>Chitungwiza</c:v>
                </c:pt>
                <c:pt idx="3">
                  <c:v>Mat South </c:v>
                </c:pt>
                <c:pt idx="4">
                  <c:v>Mat North</c:v>
                </c:pt>
                <c:pt idx="5">
                  <c:v>Masvingo</c:v>
                </c:pt>
                <c:pt idx="6">
                  <c:v>Midlands</c:v>
                </c:pt>
                <c:pt idx="7">
                  <c:v>Manicaland</c:v>
                </c:pt>
                <c:pt idx="8">
                  <c:v>Mash East</c:v>
                </c:pt>
                <c:pt idx="9">
                  <c:v>Mash Central</c:v>
                </c:pt>
                <c:pt idx="10">
                  <c:v>Mash West</c:v>
                </c:pt>
              </c:strCache>
            </c:strRef>
          </c:cat>
          <c:val>
            <c:numRef>
              <c:f>Sheet2!$F$8:$F$18</c:f>
              <c:numCache>
                <c:formatCode>General</c:formatCode>
                <c:ptCount val="11"/>
                <c:pt idx="0">
                  <c:v>88</c:v>
                </c:pt>
                <c:pt idx="1">
                  <c:v>20</c:v>
                </c:pt>
                <c:pt idx="2">
                  <c:v>17</c:v>
                </c:pt>
                <c:pt idx="3">
                  <c:v>55</c:v>
                </c:pt>
                <c:pt idx="4">
                  <c:v>48</c:v>
                </c:pt>
                <c:pt idx="5">
                  <c:v>32</c:v>
                </c:pt>
                <c:pt idx="6">
                  <c:v>38</c:v>
                </c:pt>
                <c:pt idx="7">
                  <c:v>33</c:v>
                </c:pt>
                <c:pt idx="8">
                  <c:v>50</c:v>
                </c:pt>
                <c:pt idx="9">
                  <c:v>23</c:v>
                </c:pt>
                <c:pt idx="10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Sheet2!$G$7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Sheet2!$D$8:$D$18</c:f>
              <c:strCache>
                <c:ptCount val="11"/>
                <c:pt idx="0">
                  <c:v>Bulawayo</c:v>
                </c:pt>
                <c:pt idx="1">
                  <c:v>Harare</c:v>
                </c:pt>
                <c:pt idx="2">
                  <c:v>Chitungwiza</c:v>
                </c:pt>
                <c:pt idx="3">
                  <c:v>Mat South </c:v>
                </c:pt>
                <c:pt idx="4">
                  <c:v>Mat North</c:v>
                </c:pt>
                <c:pt idx="5">
                  <c:v>Masvingo</c:v>
                </c:pt>
                <c:pt idx="6">
                  <c:v>Midlands</c:v>
                </c:pt>
                <c:pt idx="7">
                  <c:v>Manicaland</c:v>
                </c:pt>
                <c:pt idx="8">
                  <c:v>Mash East</c:v>
                </c:pt>
                <c:pt idx="9">
                  <c:v>Mash Central</c:v>
                </c:pt>
                <c:pt idx="10">
                  <c:v>Mash West</c:v>
                </c:pt>
              </c:strCache>
            </c:strRef>
          </c:cat>
          <c:val>
            <c:numRef>
              <c:f>Sheet2!$G$8:$G$18</c:f>
              <c:numCache>
                <c:formatCode>General</c:formatCode>
                <c:ptCount val="11"/>
                <c:pt idx="0">
                  <c:v>85</c:v>
                </c:pt>
                <c:pt idx="1">
                  <c:v>30</c:v>
                </c:pt>
                <c:pt idx="2">
                  <c:v>15</c:v>
                </c:pt>
                <c:pt idx="3">
                  <c:v>64</c:v>
                </c:pt>
                <c:pt idx="4">
                  <c:v>48</c:v>
                </c:pt>
                <c:pt idx="5">
                  <c:v>68</c:v>
                </c:pt>
                <c:pt idx="6">
                  <c:v>84</c:v>
                </c:pt>
                <c:pt idx="7">
                  <c:v>52</c:v>
                </c:pt>
                <c:pt idx="8">
                  <c:v>37</c:v>
                </c:pt>
                <c:pt idx="9">
                  <c:v>25</c:v>
                </c:pt>
                <c:pt idx="10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641088"/>
        <c:axId val="65651072"/>
      </c:barChart>
      <c:catAx>
        <c:axId val="6564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51072"/>
        <c:crosses val="autoZero"/>
        <c:auto val="1"/>
        <c:lblAlgn val="ctr"/>
        <c:lblOffset val="100"/>
        <c:noMultiLvlLbl val="0"/>
      </c:catAx>
      <c:valAx>
        <c:axId val="6565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dirty="0"/>
              <a:t>Provincial comparison analysis of proportion of </a:t>
            </a:r>
            <a:r>
              <a:rPr lang="en-ZW" dirty="0" smtClean="0"/>
              <a:t>RR/MDR-TB </a:t>
            </a:r>
            <a:r>
              <a:rPr lang="en-ZW" dirty="0"/>
              <a:t>amongst all new cases </a:t>
            </a:r>
            <a:r>
              <a:rPr lang="en-ZW" dirty="0" smtClean="0"/>
              <a:t>and </a:t>
            </a:r>
            <a:r>
              <a:rPr lang="en-ZW" dirty="0"/>
              <a:t>amongst bacteriologically </a:t>
            </a:r>
            <a:r>
              <a:rPr lang="en-ZW" dirty="0" smtClean="0"/>
              <a:t>confirmed (%ages);2015</a:t>
            </a:r>
            <a:endParaRPr lang="en-ZW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(2)'!$E$5</c:f>
              <c:strCache>
                <c:ptCount val="1"/>
                <c:pt idx="0">
                  <c:v>Proporttion of notified  RR/MDR-TB compared to all new cases in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(2)'!$D$6:$D$16</c:f>
              <c:strCache>
                <c:ptCount val="11"/>
                <c:pt idx="0">
                  <c:v>Bulawayo</c:v>
                </c:pt>
                <c:pt idx="1">
                  <c:v>Harare</c:v>
                </c:pt>
                <c:pt idx="2">
                  <c:v>Chitungwiza</c:v>
                </c:pt>
                <c:pt idx="3">
                  <c:v>Mat South </c:v>
                </c:pt>
                <c:pt idx="4">
                  <c:v>Mat North</c:v>
                </c:pt>
                <c:pt idx="5">
                  <c:v>Masvingo</c:v>
                </c:pt>
                <c:pt idx="6">
                  <c:v>Midlands</c:v>
                </c:pt>
                <c:pt idx="7">
                  <c:v>Manicaland</c:v>
                </c:pt>
                <c:pt idx="8">
                  <c:v>Mash East</c:v>
                </c:pt>
                <c:pt idx="9">
                  <c:v>Mash Central</c:v>
                </c:pt>
                <c:pt idx="10">
                  <c:v>Mash West</c:v>
                </c:pt>
              </c:strCache>
            </c:strRef>
          </c:cat>
          <c:val>
            <c:numRef>
              <c:f>'Sheet3 (2)'!$E$6:$E$16</c:f>
              <c:numCache>
                <c:formatCode>0.0</c:formatCode>
                <c:ptCount val="11"/>
                <c:pt idx="0">
                  <c:v>5.2040212891780016</c:v>
                </c:pt>
                <c:pt idx="1">
                  <c:v>0.6213109661385523</c:v>
                </c:pt>
                <c:pt idx="2">
                  <c:v>5.0445103857566762</c:v>
                </c:pt>
                <c:pt idx="3">
                  <c:v>3.1884057971014492</c:v>
                </c:pt>
                <c:pt idx="4">
                  <c:v>2.5423728813559325</c:v>
                </c:pt>
                <c:pt idx="5">
                  <c:v>1.1523226503420958</c:v>
                </c:pt>
                <c:pt idx="6">
                  <c:v>2.4691358024691357</c:v>
                </c:pt>
                <c:pt idx="7">
                  <c:v>1.7713365539452495</c:v>
                </c:pt>
                <c:pt idx="8">
                  <c:v>2.818489289740699</c:v>
                </c:pt>
                <c:pt idx="9">
                  <c:v>1.2398921832884098</c:v>
                </c:pt>
                <c:pt idx="10">
                  <c:v>1.8181818181818181</c:v>
                </c:pt>
              </c:numCache>
            </c:numRef>
          </c:val>
        </c:ser>
        <c:ser>
          <c:idx val="1"/>
          <c:order val="1"/>
          <c:tx>
            <c:strRef>
              <c:f>'Sheet3 (2)'!$F$5</c:f>
              <c:strCache>
                <c:ptCount val="1"/>
                <c:pt idx="0">
                  <c:v>Proportion of notified RR/MDR-TB cases compared to all bacteriologically confirmed cases in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(2)'!$D$6:$D$16</c:f>
              <c:strCache>
                <c:ptCount val="11"/>
                <c:pt idx="0">
                  <c:v>Bulawayo</c:v>
                </c:pt>
                <c:pt idx="1">
                  <c:v>Harare</c:v>
                </c:pt>
                <c:pt idx="2">
                  <c:v>Chitungwiza</c:v>
                </c:pt>
                <c:pt idx="3">
                  <c:v>Mat South </c:v>
                </c:pt>
                <c:pt idx="4">
                  <c:v>Mat North</c:v>
                </c:pt>
                <c:pt idx="5">
                  <c:v>Masvingo</c:v>
                </c:pt>
                <c:pt idx="6">
                  <c:v>Midlands</c:v>
                </c:pt>
                <c:pt idx="7">
                  <c:v>Manicaland</c:v>
                </c:pt>
                <c:pt idx="8">
                  <c:v>Mash East</c:v>
                </c:pt>
                <c:pt idx="9">
                  <c:v>Mash Central</c:v>
                </c:pt>
                <c:pt idx="10">
                  <c:v>Mash West</c:v>
                </c:pt>
              </c:strCache>
            </c:strRef>
          </c:cat>
          <c:val>
            <c:numRef>
              <c:f>'Sheet3 (2)'!$F$6:$F$16</c:f>
              <c:numCache>
                <c:formatCode>0.0</c:formatCode>
                <c:ptCount val="11"/>
                <c:pt idx="0">
                  <c:v>9.5548317046688389</c:v>
                </c:pt>
                <c:pt idx="1">
                  <c:v>1.0341261633919339</c:v>
                </c:pt>
                <c:pt idx="2">
                  <c:v>8.2125603864734309</c:v>
                </c:pt>
                <c:pt idx="3">
                  <c:v>4.8245614035087714</c:v>
                </c:pt>
                <c:pt idx="4">
                  <c:v>4.7337278106508878</c:v>
                </c:pt>
                <c:pt idx="5">
                  <c:v>2.7996500437445322</c:v>
                </c:pt>
                <c:pt idx="6">
                  <c:v>2.5745257452574526</c:v>
                </c:pt>
                <c:pt idx="7">
                  <c:v>2.5114155251141552</c:v>
                </c:pt>
                <c:pt idx="8">
                  <c:v>3.5435861091424519</c:v>
                </c:pt>
                <c:pt idx="9">
                  <c:v>2.1821631878557874</c:v>
                </c:pt>
                <c:pt idx="10">
                  <c:v>2.6604973973395025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97152"/>
        <c:axId val="27698688"/>
      </c:barChart>
      <c:catAx>
        <c:axId val="276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688"/>
        <c:crosses val="autoZero"/>
        <c:auto val="1"/>
        <c:lblAlgn val="ctr"/>
        <c:lblOffset val="100"/>
        <c:noMultiLvlLbl val="0"/>
      </c:catAx>
      <c:valAx>
        <c:axId val="2769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ZW" sz="1800" b="0" i="0" baseline="0" dirty="0">
                <a:effectLst/>
              </a:rPr>
              <a:t>Provincial comparison analysis of proportion of DR-TB amongst all new cases and </a:t>
            </a:r>
            <a:r>
              <a:rPr lang="en-ZW" sz="1800" b="0" i="0" baseline="0" dirty="0" err="1">
                <a:effectLst/>
              </a:rPr>
              <a:t>and</a:t>
            </a:r>
            <a:r>
              <a:rPr lang="en-ZW" sz="1800" b="0" i="0" baseline="0" dirty="0">
                <a:effectLst/>
              </a:rPr>
              <a:t> amongst bacteriologically </a:t>
            </a:r>
            <a:r>
              <a:rPr lang="en-ZW" sz="1800" b="0" i="0" baseline="0" dirty="0" smtClean="0">
                <a:effectLst/>
              </a:rPr>
              <a:t>confirmed (%ages) </a:t>
            </a:r>
            <a:r>
              <a:rPr lang="en-ZW" sz="1800" b="0" i="0" baseline="0" dirty="0">
                <a:effectLst/>
              </a:rPr>
              <a:t>2016</a:t>
            </a:r>
            <a:endParaRPr lang="en-ZW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Proporttion of notified  RR/MDR-TB compared to all new cases in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Sheet5!$B$4:$B$14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Sheet5!$C$4:$C$14</c:f>
              <c:numCache>
                <c:formatCode>0.0</c:formatCode>
                <c:ptCount val="11"/>
                <c:pt idx="0">
                  <c:v>5.4382597568777991</c:v>
                </c:pt>
                <c:pt idx="1">
                  <c:v>9.0361445783132535</c:v>
                </c:pt>
                <c:pt idx="2">
                  <c:v>0.85567598402738165</c:v>
                </c:pt>
                <c:pt idx="3">
                  <c:v>2.3076923076923079</c:v>
                </c:pt>
                <c:pt idx="4">
                  <c:v>1.3989927252378287</c:v>
                </c:pt>
                <c:pt idx="5">
                  <c:v>1.5533165407220824</c:v>
                </c:pt>
                <c:pt idx="6">
                  <c:v>2.7325959661678594</c:v>
                </c:pt>
                <c:pt idx="7">
                  <c:v>2.4819027921406409</c:v>
                </c:pt>
                <c:pt idx="8">
                  <c:v>3.5914702581369253</c:v>
                </c:pt>
                <c:pt idx="9">
                  <c:v>2.2361065439000329</c:v>
                </c:pt>
                <c:pt idx="10">
                  <c:v>1.1017260374586852</c:v>
                </c:pt>
              </c:numCache>
            </c:numRef>
          </c:val>
        </c:ser>
        <c:ser>
          <c:idx val="1"/>
          <c:order val="1"/>
          <c:tx>
            <c:strRef>
              <c:f>Sheet5!$D$3</c:f>
              <c:strCache>
                <c:ptCount val="1"/>
                <c:pt idx="0">
                  <c:v>Proportion of notified RR/MDR-TB cases compared to all bacteriologically confirmed cases in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Sheet5!$B$4:$B$14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Sheet5!$D$4:$D$14</c:f>
              <c:numCache>
                <c:formatCode>0.0</c:formatCode>
                <c:ptCount val="11"/>
                <c:pt idx="0">
                  <c:v>8.9852008456659629</c:v>
                </c:pt>
                <c:pt idx="1">
                  <c:v>8.5227272727272716</c:v>
                </c:pt>
                <c:pt idx="2">
                  <c:v>1.6384489350081923</c:v>
                </c:pt>
                <c:pt idx="3">
                  <c:v>3.072289156626506</c:v>
                </c:pt>
                <c:pt idx="4">
                  <c:v>2.4606299212598426</c:v>
                </c:pt>
                <c:pt idx="5">
                  <c:v>2.415143603133159</c:v>
                </c:pt>
                <c:pt idx="6">
                  <c:v>4.7781569965870307</c:v>
                </c:pt>
                <c:pt idx="7">
                  <c:v>5.036726128016789</c:v>
                </c:pt>
                <c:pt idx="8">
                  <c:v>6.0952380952380949</c:v>
                </c:pt>
                <c:pt idx="9">
                  <c:v>5.0036791758646064</c:v>
                </c:pt>
                <c:pt idx="10">
                  <c:v>1.7045454545454544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63840"/>
        <c:axId val="27765376"/>
      </c:barChart>
      <c:catAx>
        <c:axId val="277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65376"/>
        <c:crosses val="autoZero"/>
        <c:auto val="1"/>
        <c:lblAlgn val="ctr"/>
        <c:lblOffset val="100"/>
        <c:noMultiLvlLbl val="0"/>
      </c:catAx>
      <c:valAx>
        <c:axId val="2776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6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 success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</c:v>
                </c:pt>
                <c:pt idx="1">
                  <c:v>75</c:v>
                </c:pt>
                <c:pt idx="2">
                  <c:v>59</c:v>
                </c:pt>
                <c:pt idx="3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37824"/>
        <c:axId val="68639360"/>
      </c:lineChart>
      <c:catAx>
        <c:axId val="686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639360"/>
        <c:crosses val="autoZero"/>
        <c:auto val="1"/>
        <c:lblAlgn val="ctr"/>
        <c:lblOffset val="100"/>
        <c:noMultiLvlLbl val="0"/>
      </c:catAx>
      <c:valAx>
        <c:axId val="6863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6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sz="1600" b="1"/>
              <a:t>Treatment</a:t>
            </a:r>
            <a:r>
              <a:rPr lang="en-ZW" sz="1600" b="1" baseline="0"/>
              <a:t> outcomes of RR/MDR-TB 2014 Cohort (%ages)</a:t>
            </a:r>
            <a:endParaRPr lang="en-ZW"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Sheet1!$F$5:$F$9</c:f>
              <c:strCache>
                <c:ptCount val="5"/>
                <c:pt idx="0">
                  <c:v>Treatment Success</c:v>
                </c:pt>
                <c:pt idx="1">
                  <c:v>Failed</c:v>
                </c:pt>
                <c:pt idx="2">
                  <c:v>Died</c:v>
                </c:pt>
                <c:pt idx="3">
                  <c:v>LTFU</c:v>
                </c:pt>
                <c:pt idx="4">
                  <c:v>Not Evaluated</c:v>
                </c:pt>
              </c:strCache>
            </c:strRef>
          </c:cat>
          <c:val>
            <c:numRef>
              <c:f>Sheet1!$G$5:$G$9</c:f>
              <c:numCache>
                <c:formatCode>0.0</c:formatCode>
                <c:ptCount val="5"/>
                <c:pt idx="0">
                  <c:v>59.752321981424153</c:v>
                </c:pt>
                <c:pt idx="1">
                  <c:v>1.8575851393188854</c:v>
                </c:pt>
                <c:pt idx="2">
                  <c:v>20.433436532507741</c:v>
                </c:pt>
                <c:pt idx="3">
                  <c:v>6.5015479876160995</c:v>
                </c:pt>
                <c:pt idx="4">
                  <c:v>11.455108359133128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26080"/>
        <c:axId val="70527616"/>
      </c:barChart>
      <c:catAx>
        <c:axId val="705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27616"/>
        <c:crosses val="autoZero"/>
        <c:auto val="1"/>
        <c:lblAlgn val="ctr"/>
        <c:lblOffset val="100"/>
        <c:noMultiLvlLbl val="0"/>
      </c:catAx>
      <c:valAx>
        <c:axId val="705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dirty="0" smtClean="0"/>
              <a:t>Provincial comparisons of treatment outcomes for RR/MDR-TB: 2014 Cohort</a:t>
            </a:r>
            <a:endParaRPr lang="en-ZW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'Sheet6 (2)'!$C$2</c:f>
              <c:strCache>
                <c:ptCount val="1"/>
                <c:pt idx="0">
                  <c:v>Treatment Success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'Sheet6 (2)'!$B$3:$B$13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'Sheet6 (2)'!$C$3:$C$13</c:f>
              <c:numCache>
                <c:formatCode>0.0</c:formatCode>
                <c:ptCount val="11"/>
                <c:pt idx="0">
                  <c:v>57.407407407407405</c:v>
                </c:pt>
                <c:pt idx="1">
                  <c:v>60</c:v>
                </c:pt>
                <c:pt idx="2">
                  <c:v>66.666666666666657</c:v>
                </c:pt>
                <c:pt idx="3">
                  <c:v>60</c:v>
                </c:pt>
                <c:pt idx="4">
                  <c:v>30</c:v>
                </c:pt>
                <c:pt idx="5">
                  <c:v>80</c:v>
                </c:pt>
                <c:pt idx="6">
                  <c:v>65.625</c:v>
                </c:pt>
                <c:pt idx="7">
                  <c:v>55.714285714285715</c:v>
                </c:pt>
                <c:pt idx="8">
                  <c:v>39.583333333333329</c:v>
                </c:pt>
                <c:pt idx="9">
                  <c:v>72.222222222222214</c:v>
                </c:pt>
                <c:pt idx="10">
                  <c:v>84.615384615384613</c:v>
                </c:pt>
              </c:numCache>
            </c:numRef>
          </c:val>
        </c:ser>
        <c:ser>
          <c:idx val="1"/>
          <c:order val="1"/>
          <c:tx>
            <c:strRef>
              <c:f>'Sheet6 (2)'!$D$2</c:f>
              <c:strCache>
                <c:ptCount val="1"/>
                <c:pt idx="0">
                  <c:v>Failed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'Sheet6 (2)'!$B$3:$B$13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'Sheet6 (2)'!$D$3:$D$13</c:f>
              <c:numCache>
                <c:formatCode>0.0</c:formatCode>
                <c:ptCount val="11"/>
                <c:pt idx="0">
                  <c:v>5.5555555555555554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3.125</c:v>
                </c:pt>
                <c:pt idx="7">
                  <c:v>0</c:v>
                </c:pt>
                <c:pt idx="8">
                  <c:v>2.083333333333333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'Sheet6 (2)'!$E$2</c:f>
              <c:strCache>
                <c:ptCount val="1"/>
                <c:pt idx="0">
                  <c:v>Died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'Sheet6 (2)'!$B$3:$B$13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'Sheet6 (2)'!$E$3:$E$13</c:f>
              <c:numCache>
                <c:formatCode>0.0</c:formatCode>
                <c:ptCount val="11"/>
                <c:pt idx="0">
                  <c:v>20.37037037037037</c:v>
                </c:pt>
                <c:pt idx="1">
                  <c:v>20</c:v>
                </c:pt>
                <c:pt idx="2">
                  <c:v>20</c:v>
                </c:pt>
                <c:pt idx="3">
                  <c:v>12</c:v>
                </c:pt>
                <c:pt idx="4">
                  <c:v>40</c:v>
                </c:pt>
                <c:pt idx="5">
                  <c:v>10</c:v>
                </c:pt>
                <c:pt idx="6">
                  <c:v>15.625</c:v>
                </c:pt>
                <c:pt idx="7">
                  <c:v>22.857142857142858</c:v>
                </c:pt>
                <c:pt idx="8">
                  <c:v>37.5</c:v>
                </c:pt>
                <c:pt idx="9">
                  <c:v>2.7777777777777777</c:v>
                </c:pt>
                <c:pt idx="10">
                  <c:v>7.6923076923076925</c:v>
                </c:pt>
              </c:numCache>
            </c:numRef>
          </c:val>
        </c:ser>
        <c:ser>
          <c:idx val="3"/>
          <c:order val="3"/>
          <c:tx>
            <c:strRef>
              <c:f>'Sheet6 (2)'!$F$2</c:f>
              <c:strCache>
                <c:ptCount val="1"/>
                <c:pt idx="0">
                  <c:v>LTFU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'Sheet6 (2)'!$B$3:$B$13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'Sheet6 (2)'!$F$3:$F$13</c:f>
              <c:numCache>
                <c:formatCode>0.0</c:formatCode>
                <c:ptCount val="11"/>
                <c:pt idx="0">
                  <c:v>11.111111111111111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20</c:v>
                </c:pt>
                <c:pt idx="5">
                  <c:v>10</c:v>
                </c:pt>
                <c:pt idx="6">
                  <c:v>3.125</c:v>
                </c:pt>
                <c:pt idx="7">
                  <c:v>2.8571428571428572</c:v>
                </c:pt>
                <c:pt idx="8">
                  <c:v>10.416666666666668</c:v>
                </c:pt>
                <c:pt idx="9">
                  <c:v>2.7777777777777777</c:v>
                </c:pt>
                <c:pt idx="10">
                  <c:v>7.6923076923076925</c:v>
                </c:pt>
              </c:numCache>
            </c:numRef>
          </c:val>
        </c:ser>
        <c:ser>
          <c:idx val="4"/>
          <c:order val="4"/>
          <c:tx>
            <c:strRef>
              <c:f>'Sheet6 (2)'!$G$2</c:f>
              <c:strCache>
                <c:ptCount val="1"/>
                <c:pt idx="0">
                  <c:v>Not Evaluated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'Sheet6 (2)'!$B$3:$B$13</c:f>
              <c:strCache>
                <c:ptCount val="11"/>
                <c:pt idx="0">
                  <c:v>Bulawayo</c:v>
                </c:pt>
                <c:pt idx="1">
                  <c:v>Chitungwiza</c:v>
                </c:pt>
                <c:pt idx="2">
                  <c:v>Harare</c:v>
                </c:pt>
                <c:pt idx="3">
                  <c:v>Manicaland</c:v>
                </c:pt>
                <c:pt idx="4">
                  <c:v>Mashonaland Central</c:v>
                </c:pt>
                <c:pt idx="5">
                  <c:v>Mashonaland East</c:v>
                </c:pt>
                <c:pt idx="6">
                  <c:v>Midlands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Masvingo</c:v>
                </c:pt>
                <c:pt idx="10">
                  <c:v>Mashonaland West</c:v>
                </c:pt>
              </c:strCache>
            </c:strRef>
          </c:cat>
          <c:val>
            <c:numRef>
              <c:f>'Sheet6 (2)'!$G$3:$G$13</c:f>
              <c:numCache>
                <c:formatCode>0.0</c:formatCode>
                <c:ptCount val="11"/>
                <c:pt idx="0">
                  <c:v>5.5555555555555554</c:v>
                </c:pt>
                <c:pt idx="1">
                  <c:v>10</c:v>
                </c:pt>
                <c:pt idx="2">
                  <c:v>13.333333333333334</c:v>
                </c:pt>
                <c:pt idx="3">
                  <c:v>24</c:v>
                </c:pt>
                <c:pt idx="4">
                  <c:v>0</c:v>
                </c:pt>
                <c:pt idx="5">
                  <c:v>0</c:v>
                </c:pt>
                <c:pt idx="6">
                  <c:v>12.5</c:v>
                </c:pt>
                <c:pt idx="7">
                  <c:v>18.571428571428573</c:v>
                </c:pt>
                <c:pt idx="8">
                  <c:v>10.416666666666668</c:v>
                </c:pt>
                <c:pt idx="9">
                  <c:v>22.222222222222221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461504"/>
        <c:axId val="69463040"/>
      </c:barChart>
      <c:catAx>
        <c:axId val="694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3040"/>
        <c:crosses val="autoZero"/>
        <c:auto val="1"/>
        <c:lblAlgn val="ctr"/>
        <c:lblOffset val="100"/>
        <c:noMultiLvlLbl val="0"/>
      </c:catAx>
      <c:valAx>
        <c:axId val="6946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5412-1C51-4037-8182-0FCBA7896F74}" type="datetimeFigureOut">
              <a:rPr lang="en-ZW" smtClean="0"/>
              <a:t>5/5/2017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48A3-B3D8-47E2-9E7B-2374CB87937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8516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25-44 age group contributing</a:t>
            </a:r>
            <a:r>
              <a:rPr lang="en-ZW" baseline="0" dirty="0" smtClean="0"/>
              <a:t> more cases for both males and females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2906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Proportion of HIV positive higher for RR/MDR-TB compared to drug sensitive</a:t>
            </a:r>
          </a:p>
          <a:p>
            <a:r>
              <a:rPr lang="en-ZW" dirty="0" smtClean="0"/>
              <a:t>MTB/Rif</a:t>
            </a:r>
            <a:r>
              <a:rPr lang="en-ZW" baseline="0" dirty="0" smtClean="0"/>
              <a:t> sensitive proportion of HIV positive lower than in routine surveillance</a:t>
            </a:r>
            <a:endParaRPr lang="en-ZW" dirty="0" smtClean="0"/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9423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Bulawayo City notifying more cases followed by Mat South</a:t>
            </a:r>
          </a:p>
          <a:p>
            <a:r>
              <a:rPr lang="en-ZW" dirty="0" smtClean="0"/>
              <a:t>Midlands and </a:t>
            </a:r>
            <a:r>
              <a:rPr lang="en-ZW" dirty="0" err="1" smtClean="0"/>
              <a:t>Masvingo</a:t>
            </a:r>
            <a:r>
              <a:rPr lang="en-ZW" dirty="0" smtClean="0"/>
              <a:t> increasing</a:t>
            </a:r>
            <a:r>
              <a:rPr lang="en-ZW" baseline="0" dirty="0" smtClean="0"/>
              <a:t> trend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289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Bulawayo and </a:t>
            </a:r>
            <a:r>
              <a:rPr lang="en-ZW" dirty="0" err="1" smtClean="0"/>
              <a:t>Chitungwiza</a:t>
            </a:r>
            <a:r>
              <a:rPr lang="en-ZW" dirty="0" smtClean="0"/>
              <a:t> showing higher rates</a:t>
            </a:r>
          </a:p>
          <a:p>
            <a:r>
              <a:rPr lang="en-ZW" dirty="0" smtClean="0"/>
              <a:t>Harare showing very low rates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6920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Similar trend to 2015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3353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Decentralisation and increased</a:t>
            </a:r>
            <a:r>
              <a:rPr lang="en-ZW" baseline="0" dirty="0" smtClean="0"/>
              <a:t> access to care resulted in weak case holding with decreasing treatment outcomes though the decline seems to be stabilising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7402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High death rate and not evaluated</a:t>
            </a:r>
            <a:r>
              <a:rPr lang="en-ZW" baseline="0" dirty="0" smtClean="0"/>
              <a:t> responsible for low treatment success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2051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High death rates in most</a:t>
            </a:r>
            <a:r>
              <a:rPr lang="en-ZW" baseline="0" dirty="0" smtClean="0"/>
              <a:t> provinces a cause of </a:t>
            </a:r>
            <a:r>
              <a:rPr lang="en-ZW" baseline="0" dirty="0" err="1" smtClean="0"/>
              <a:t>concer</a:t>
            </a:r>
            <a:r>
              <a:rPr lang="en-ZW" baseline="0" dirty="0" smtClean="0"/>
              <a:t> and responsible for low treatment success</a:t>
            </a:r>
          </a:p>
          <a:p>
            <a:r>
              <a:rPr lang="en-ZW" baseline="0" dirty="0" smtClean="0"/>
              <a:t>LTFU rates high in Bulawayo, </a:t>
            </a:r>
            <a:r>
              <a:rPr lang="en-ZW" baseline="0" dirty="0" err="1" smtClean="0"/>
              <a:t>Chitungwiza</a:t>
            </a:r>
            <a:r>
              <a:rPr lang="en-ZW" baseline="0" dirty="0" smtClean="0"/>
              <a:t>, Mashonaland Central and Mashonaland East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48A3-B3D8-47E2-9E7B-2374CB87937A}" type="slidenum">
              <a:rPr lang="en-ZW" smtClean="0"/>
              <a:t>11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7103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5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smtClean="0"/>
          </a:p>
        </p:txBody>
      </p:sp>
      <p:sp>
        <p:nvSpPr>
          <p:cNvPr id="425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BBB1F1-5F16-453E-BF0F-F9ADD7BCFAB2}" type="slidenum">
              <a:rPr lang="es-ES_tradnl" smtClean="0">
                <a:latin typeface="Calibri" pitchFamily="34" charset="0"/>
                <a:ea typeface="MS PGothic" pitchFamily="34" charset="-128"/>
              </a:rPr>
              <a:pPr/>
              <a:t>15</a:t>
            </a:fld>
            <a:endParaRPr lang="es-ES_tradnl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A2B4-0CD6-4591-9C76-72AE86B01709}" type="datetime1">
              <a:rPr lang="en-ZW" smtClean="0"/>
              <a:t>5/5/2017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0107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5D8A-A80A-4D0B-9A81-C362B3833965}" type="datetime1">
              <a:rPr lang="en-ZW" smtClean="0"/>
              <a:t>5/5/2017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5860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AD84-90F7-4BE2-96B6-5D9C851F0DBD}" type="datetime1">
              <a:rPr lang="en-ZW" smtClean="0"/>
              <a:t>5/5/2017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956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38-01A8-4E49-8B7F-0847D37C20D7}" type="datetime1">
              <a:rPr lang="en-ZW" smtClean="0"/>
              <a:t>5/5/2017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809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29D-09B1-4C24-9BE9-1BB0FCE6BAB8}" type="datetime1">
              <a:rPr lang="en-ZW" smtClean="0"/>
              <a:t>5/5/2017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830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C725-4B2E-467B-A3B0-91E1AB1BC79A}" type="datetime1">
              <a:rPr lang="en-ZW" smtClean="0"/>
              <a:t>5/5/2017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751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4AE2-D17B-4557-A352-649CAA249906}" type="datetime1">
              <a:rPr lang="en-ZW" smtClean="0"/>
              <a:t>5/5/2017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3931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3082-1211-4702-A689-52C93CE6BA6F}" type="datetime1">
              <a:rPr lang="en-ZW" smtClean="0"/>
              <a:t>5/5/2017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2536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0771-1390-4A3F-A43D-ADDD11992484}" type="datetime1">
              <a:rPr lang="en-ZW" smtClean="0"/>
              <a:t>5/5/2017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120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B3D-6493-4265-BE28-345B47E3F4BE}" type="datetime1">
              <a:rPr lang="en-ZW" smtClean="0"/>
              <a:t>5/5/2017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4826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4505-0562-4052-AD07-2965EBBD489A}" type="datetime1">
              <a:rPr lang="en-ZW" smtClean="0"/>
              <a:t>5/5/2017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898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EEC3-444D-464F-B671-E0A76FBFDF42}" type="datetime1">
              <a:rPr lang="en-ZW" smtClean="0"/>
              <a:t>5/5/2017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1370-4322-44BB-821E-A1B5A3AC2F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871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 smtClean="0"/>
              <a:t>MDR-TB Update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W" sz="3200" dirty="0" smtClean="0"/>
              <a:t>Dr Kelvin Charambira</a:t>
            </a:r>
          </a:p>
          <a:p>
            <a:r>
              <a:rPr lang="en-ZW" sz="3200" dirty="0" smtClean="0"/>
              <a:t>Programmatic Management of Drug Resistant TB (PMDT) Officer – The Union</a:t>
            </a:r>
            <a:endParaRPr lang="en-ZW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63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31393"/>
              </p:ext>
            </p:extLst>
          </p:nvPr>
        </p:nvGraphicFramePr>
        <p:xfrm>
          <a:off x="540913" y="270456"/>
          <a:ext cx="10985679" cy="622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5874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11</a:t>
            </a:fld>
            <a:endParaRPr lang="en-ZW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243280"/>
              </p:ext>
            </p:extLst>
          </p:nvPr>
        </p:nvGraphicFramePr>
        <p:xfrm>
          <a:off x="463640" y="360608"/>
          <a:ext cx="11333408" cy="599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09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174981" y="750075"/>
            <a:ext cx="6223044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Outline 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9967" y="1700808"/>
            <a:ext cx="9914599" cy="42484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quarter of these estimated cases are detected and treated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reported MDR-TB patients treated – only 50% are treated successfully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recommended treatments are lengthy and often difficult to tolerate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World Health Organization’s Global Tuberculosis Report 2015</a:t>
            </a:r>
          </a:p>
        </p:txBody>
      </p:sp>
      <p:sp>
        <p:nvSpPr>
          <p:cNvPr id="10249" name="TextBox 5"/>
          <p:cNvSpPr txBox="1">
            <a:spLocks noChangeArrowheads="1"/>
          </p:cNvSpPr>
          <p:nvPr/>
        </p:nvSpPr>
        <p:spPr bwMode="auto">
          <a:xfrm>
            <a:off x="1677989" y="2305975"/>
            <a:ext cx="9217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295468" y="750075"/>
            <a:ext cx="9889099" cy="685800"/>
          </a:xfrm>
          <a:prstGeom prst="roundRect">
            <a:avLst>
              <a:gd name="adj" fmla="val 16667"/>
            </a:avLst>
          </a:prstGeom>
          <a:solidFill>
            <a:srgbClr val="133373"/>
          </a:solidFill>
          <a:ln>
            <a:solidFill>
              <a:srgbClr val="071F87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MDR-TB – burden and treatment limitations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67" y="418654"/>
            <a:ext cx="9793088" cy="922114"/>
          </a:xfrm>
          <a:solidFill>
            <a:srgbClr val="133373"/>
          </a:solidFill>
        </p:spPr>
        <p:txBody>
          <a:bodyPr/>
          <a:lstStyle/>
          <a:p>
            <a:pPr eaLnBrk="1" hangingPunct="1"/>
            <a:r>
              <a:rPr lang="en-GB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‘Bangladesh’ Regimen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103445" y="1700808"/>
            <a:ext cx="1017769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Daily treatment </a:t>
            </a:r>
            <a:r>
              <a:rPr lang="en-GB" sz="2000" b="1" dirty="0" smtClean="0"/>
              <a:t>for 9 months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dirty="0"/>
              <a:t> 	        </a:t>
            </a:r>
            <a:r>
              <a:rPr lang="en-GB" sz="2000" dirty="0" smtClean="0"/>
              <a:t>			 </a:t>
            </a:r>
            <a:r>
              <a:rPr lang="en-GB" sz="2000" b="1" dirty="0"/>
              <a:t>Months**		</a:t>
            </a:r>
            <a:endParaRPr lang="en-GB" sz="2000" dirty="0"/>
          </a:p>
          <a:p>
            <a:r>
              <a:rPr lang="en-GB" sz="2000" b="1" dirty="0"/>
              <a:t>Drug			</a:t>
            </a:r>
          </a:p>
          <a:p>
            <a:r>
              <a:rPr lang="en-GB" sz="2000" dirty="0"/>
              <a:t> 	</a:t>
            </a:r>
          </a:p>
          <a:p>
            <a:r>
              <a:rPr lang="en-GB" sz="2000" dirty="0"/>
              <a:t>Kanamycin* 	</a:t>
            </a:r>
            <a:r>
              <a:rPr lang="en-GB" sz="2000" dirty="0" smtClean="0"/>
              <a:t>		1-4</a:t>
            </a:r>
            <a:r>
              <a:rPr lang="en-GB" sz="2000" dirty="0"/>
              <a:t>	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</a:p>
          <a:p>
            <a:r>
              <a:rPr lang="en-GB" sz="2000" dirty="0"/>
              <a:t>Isoniazid (H) 	</a:t>
            </a:r>
            <a:r>
              <a:rPr lang="en-GB" sz="2000" dirty="0" smtClean="0"/>
              <a:t>		1-4</a:t>
            </a:r>
            <a:r>
              <a:rPr lang="en-GB" sz="2000" dirty="0"/>
              <a:t>	</a:t>
            </a:r>
          </a:p>
          <a:p>
            <a:r>
              <a:rPr lang="en-GB" sz="2000" dirty="0" err="1"/>
              <a:t>Prothionamide</a:t>
            </a:r>
            <a:r>
              <a:rPr lang="en-GB" sz="2000" dirty="0"/>
              <a:t> 	</a:t>
            </a:r>
            <a:r>
              <a:rPr lang="en-GB" sz="2000" dirty="0" smtClean="0"/>
              <a:t>		1-4</a:t>
            </a:r>
            <a:r>
              <a:rPr lang="en-GB" sz="2000" dirty="0"/>
              <a:t>	</a:t>
            </a:r>
          </a:p>
          <a:p>
            <a:r>
              <a:rPr lang="en-GB" sz="2000" dirty="0"/>
              <a:t>Clofazimine 	</a:t>
            </a:r>
            <a:r>
              <a:rPr lang="en-GB" sz="2000" dirty="0" smtClean="0"/>
              <a:t>		1-9</a:t>
            </a:r>
            <a:r>
              <a:rPr lang="en-GB" sz="2000" dirty="0"/>
              <a:t>	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</a:p>
          <a:p>
            <a:r>
              <a:rPr lang="en-GB" sz="2000" dirty="0" err="1" smtClean="0"/>
              <a:t>Gatifloxacin</a:t>
            </a:r>
            <a:r>
              <a:rPr lang="en-GB" sz="2000" dirty="0" smtClean="0"/>
              <a:t> </a:t>
            </a:r>
            <a:r>
              <a:rPr lang="en-GB" sz="2000" dirty="0"/>
              <a:t>	</a:t>
            </a:r>
            <a:r>
              <a:rPr lang="en-GB" sz="2000" dirty="0" smtClean="0"/>
              <a:t>		1-9</a:t>
            </a:r>
            <a:r>
              <a:rPr lang="en-GB" sz="2000" dirty="0"/>
              <a:t>	 	</a:t>
            </a:r>
          </a:p>
          <a:p>
            <a:r>
              <a:rPr lang="en-GB" sz="2000" dirty="0"/>
              <a:t>Ethambutol 	</a:t>
            </a:r>
            <a:r>
              <a:rPr lang="en-GB" sz="2000" dirty="0" smtClean="0"/>
              <a:t>		1-9</a:t>
            </a:r>
            <a:r>
              <a:rPr lang="en-GB" sz="2000" dirty="0"/>
              <a:t>	 	</a:t>
            </a:r>
          </a:p>
          <a:p>
            <a:r>
              <a:rPr lang="en-GB" sz="2000" dirty="0" err="1"/>
              <a:t>Pyrazinamide</a:t>
            </a:r>
            <a:r>
              <a:rPr lang="en-GB" sz="2000" dirty="0"/>
              <a:t>     </a:t>
            </a:r>
            <a:r>
              <a:rPr lang="en-GB" sz="2000" dirty="0" smtClean="0"/>
              <a:t>	</a:t>
            </a:r>
            <a:r>
              <a:rPr lang="en-GB" sz="2000" dirty="0"/>
              <a:t>	</a:t>
            </a:r>
            <a:r>
              <a:rPr lang="en-GB" sz="2000" dirty="0" smtClean="0"/>
              <a:t>	1-9 </a:t>
            </a:r>
            <a:r>
              <a:rPr lang="en-GB" sz="2000" dirty="0"/>
              <a:t>	</a:t>
            </a:r>
          </a:p>
          <a:p>
            <a:endParaRPr lang="en-GB" sz="2000" dirty="0"/>
          </a:p>
          <a:p>
            <a:r>
              <a:rPr lang="en-GB" sz="2000" dirty="0"/>
              <a:t>*   Kanamycin 3 times/week in month 4 </a:t>
            </a:r>
          </a:p>
          <a:p>
            <a:r>
              <a:rPr lang="en-GB" sz="2000" dirty="0"/>
              <a:t>**  The intensive phase can be extended to 6 months	</a:t>
            </a:r>
          </a:p>
        </p:txBody>
      </p:sp>
    </p:spTree>
    <p:extLst>
      <p:ext uri="{BB962C8B-B14F-4D97-AF65-F5344CB8AC3E}">
        <p14:creationId xmlns:p14="http://schemas.microsoft.com/office/powerpoint/2010/main" val="6097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345019" y="332656"/>
            <a:ext cx="11415611" cy="720080"/>
          </a:xfrm>
          <a:solidFill>
            <a:srgbClr val="133373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de-AT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Bangladesh Project</a:t>
            </a:r>
            <a:endParaRPr lang="fr-FR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Inhaltsplatzhalter 2"/>
          <p:cNvSpPr>
            <a:spLocks noGrp="1"/>
          </p:cNvSpPr>
          <p:nvPr>
            <p:ph idx="4294967295"/>
          </p:nvPr>
        </p:nvSpPr>
        <p:spPr>
          <a:xfrm>
            <a:off x="334434" y="1628776"/>
            <a:ext cx="11330517" cy="46085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fr-FR" altLang="en-US" dirty="0" smtClean="0"/>
          </a:p>
        </p:txBody>
      </p:sp>
      <p:sp>
        <p:nvSpPr>
          <p:cNvPr id="17" name="Textplatzhalter 3"/>
          <p:cNvSpPr txBox="1">
            <a:spLocks/>
          </p:cNvSpPr>
          <p:nvPr/>
        </p:nvSpPr>
        <p:spPr bwMode="auto">
          <a:xfrm>
            <a:off x="0" y="6497638"/>
            <a:ext cx="88328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AT" sz="16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A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19667" y="1557338"/>
            <a:ext cx="5105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i="1" dirty="0">
                <a:latin typeface="+mn-lt"/>
              </a:rPr>
              <a:t>Published cohort (206 </a:t>
            </a:r>
            <a:r>
              <a:rPr lang="en-GB" sz="2000" i="1" dirty="0" err="1">
                <a:latin typeface="+mn-lt"/>
              </a:rPr>
              <a:t>pts</a:t>
            </a:r>
            <a:r>
              <a:rPr lang="en-GB" sz="2000" i="1" dirty="0">
                <a:latin typeface="+mn-lt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Cure		82.5%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Completion	  5.3%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Default	  </a:t>
            </a:r>
            <a:r>
              <a:rPr lang="en-GB" sz="2000" dirty="0" smtClean="0">
                <a:latin typeface="+mn-lt"/>
              </a:rPr>
              <a:t>	  5.8</a:t>
            </a:r>
            <a:r>
              <a:rPr lang="en-GB" sz="2000" dirty="0">
                <a:latin typeface="+mn-lt"/>
              </a:rPr>
              <a:t>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Death		  5.3%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Failure 	  </a:t>
            </a:r>
            <a:r>
              <a:rPr lang="en-GB" sz="2000" dirty="0" smtClean="0">
                <a:latin typeface="+mn-lt"/>
              </a:rPr>
              <a:t>	  0.5</a:t>
            </a:r>
            <a:r>
              <a:rPr lang="en-GB" sz="2000" dirty="0">
                <a:latin typeface="+mn-lt"/>
              </a:rPr>
              <a:t>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Relapse	  0.5%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Overall success rate: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87.9</a:t>
            </a:r>
            <a:r>
              <a:rPr lang="en-GB" sz="2000" dirty="0" smtClean="0">
                <a:latin typeface="+mn-lt"/>
              </a:rPr>
              <a:t>%</a:t>
            </a:r>
            <a:endParaRPr lang="en-GB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sz="1000" dirty="0"/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+mn-lt"/>
              </a:rPr>
              <a:t>Am J </a:t>
            </a:r>
            <a:r>
              <a:rPr lang="en-GB" sz="1400" dirty="0" err="1">
                <a:latin typeface="+mn-lt"/>
              </a:rPr>
              <a:t>Respir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Crit</a:t>
            </a:r>
            <a:r>
              <a:rPr lang="en-GB" sz="1400" dirty="0">
                <a:latin typeface="+mn-lt"/>
              </a:rPr>
              <a:t> Care Med </a:t>
            </a:r>
            <a:r>
              <a:rPr lang="en-GB" sz="1400" dirty="0" smtClean="0">
                <a:latin typeface="+mn-lt"/>
              </a:rPr>
              <a:t>2010</a:t>
            </a:r>
            <a:endParaRPr lang="en-GB" sz="1400" dirty="0">
              <a:latin typeface="+mn-lt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117167" y="1565275"/>
            <a:ext cx="545676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i="1" dirty="0">
                <a:latin typeface="+mn-lt"/>
              </a:rPr>
              <a:t>Updated total </a:t>
            </a:r>
            <a:r>
              <a:rPr lang="en-GB" sz="2000" i="1" dirty="0" smtClean="0">
                <a:latin typeface="+mn-lt"/>
              </a:rPr>
              <a:t>(515 pts</a:t>
            </a:r>
            <a:r>
              <a:rPr lang="en-GB" sz="2000" i="1" dirty="0">
                <a:latin typeface="+mn-lt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        </a:t>
            </a:r>
            <a:r>
              <a:rPr lang="en-GB" sz="2000" dirty="0" smtClean="0">
                <a:latin typeface="+mn-lt"/>
              </a:rPr>
              <a:t>82.1%</a:t>
            </a:r>
            <a:endParaRPr lang="en-GB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          2.3%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          </a:t>
            </a:r>
            <a:r>
              <a:rPr lang="en-GB" sz="2000" dirty="0" smtClean="0">
                <a:latin typeface="+mn-lt"/>
              </a:rPr>
              <a:t>7.8%</a:t>
            </a:r>
            <a:endParaRPr lang="en-GB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          </a:t>
            </a:r>
            <a:r>
              <a:rPr lang="en-GB" sz="2000" dirty="0" smtClean="0">
                <a:latin typeface="+mn-lt"/>
              </a:rPr>
              <a:t>5.6%</a:t>
            </a:r>
            <a:endParaRPr lang="en-GB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          </a:t>
            </a:r>
            <a:r>
              <a:rPr lang="en-GB" sz="2000" dirty="0" smtClean="0">
                <a:latin typeface="+mn-lt"/>
              </a:rPr>
              <a:t>1.4%</a:t>
            </a:r>
            <a:endParaRPr lang="en-GB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          </a:t>
            </a:r>
            <a:r>
              <a:rPr lang="en-GB" sz="2000" dirty="0" smtClean="0">
                <a:latin typeface="+mn-lt"/>
              </a:rPr>
              <a:t>0.8%</a:t>
            </a:r>
            <a:endParaRPr lang="en-GB" sz="2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latin typeface="+mn-lt"/>
              </a:rPr>
              <a:t>Overall </a:t>
            </a:r>
            <a:r>
              <a:rPr lang="en-GB" sz="2000" dirty="0">
                <a:latin typeface="+mn-lt"/>
              </a:rPr>
              <a:t>success rate: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2000" dirty="0" smtClean="0">
                <a:latin typeface="+mn-lt"/>
              </a:rPr>
              <a:t>84.5%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1400" dirty="0" err="1" smtClean="0">
                <a:latin typeface="+mn-lt"/>
              </a:rPr>
              <a:t>Int</a:t>
            </a:r>
            <a:r>
              <a:rPr lang="en-GB" sz="1400" dirty="0" smtClean="0">
                <a:latin typeface="+mn-lt"/>
              </a:rPr>
              <a:t> J </a:t>
            </a:r>
            <a:r>
              <a:rPr lang="en-GB" sz="1400" dirty="0" err="1" smtClean="0">
                <a:latin typeface="+mn-lt"/>
              </a:rPr>
              <a:t>Tuberc</a:t>
            </a:r>
            <a:r>
              <a:rPr lang="en-GB" sz="1400" dirty="0" smtClean="0">
                <a:latin typeface="+mn-lt"/>
              </a:rPr>
              <a:t> Lung </a:t>
            </a:r>
            <a:r>
              <a:rPr lang="en-GB" sz="1400" dirty="0" err="1" smtClean="0">
                <a:latin typeface="+mn-lt"/>
              </a:rPr>
              <a:t>Dis</a:t>
            </a:r>
            <a:r>
              <a:rPr lang="en-GB" sz="1400" dirty="0" smtClean="0">
                <a:latin typeface="+mn-lt"/>
              </a:rPr>
              <a:t> 2014</a:t>
            </a:r>
            <a:endParaRPr lang="en-GB" sz="1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0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45" y="1349541"/>
            <a:ext cx="10378252" cy="6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69" y="2046515"/>
            <a:ext cx="5650089" cy="36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CuadroTexto 4"/>
          <p:cNvSpPr txBox="1">
            <a:spLocks noChangeArrowheads="1"/>
          </p:cNvSpPr>
          <p:nvPr/>
        </p:nvSpPr>
        <p:spPr bwMode="auto">
          <a:xfrm>
            <a:off x="2336261" y="5915525"/>
            <a:ext cx="3040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600" dirty="0">
                <a:latin typeface="Arial Narrow" pitchFamily="34" charset="0"/>
                <a:ea typeface="MS PGothic" pitchFamily="34" charset="-128"/>
              </a:rPr>
              <a:t>Smith GSC, </a:t>
            </a:r>
            <a:r>
              <a:rPr lang="es-ES_tradnl" sz="1600" dirty="0" err="1">
                <a:latin typeface="Arial Narrow" pitchFamily="34" charset="0"/>
                <a:ea typeface="MS PGothic" pitchFamily="34" charset="-128"/>
              </a:rPr>
              <a:t>Pell</a:t>
            </a:r>
            <a:r>
              <a:rPr lang="es-ES_tradnl" sz="1600" dirty="0">
                <a:latin typeface="Arial Narrow" pitchFamily="34" charset="0"/>
                <a:ea typeface="MS PGothic" pitchFamily="34" charset="-128"/>
              </a:rPr>
              <a:t> J.</a:t>
            </a:r>
            <a:r>
              <a:rPr lang="es-ES_tradnl" sz="1600" i="1" dirty="0">
                <a:latin typeface="Arial Narrow" pitchFamily="34" charset="0"/>
                <a:ea typeface="MS PGothic" pitchFamily="34" charset="-128"/>
              </a:rPr>
              <a:t> BMJ</a:t>
            </a:r>
            <a:r>
              <a:rPr lang="es-ES_tradnl" sz="1600" dirty="0">
                <a:latin typeface="Arial Narrow" pitchFamily="34" charset="0"/>
                <a:ea typeface="MS PGothic" pitchFamily="34" charset="-128"/>
              </a:rPr>
              <a:t>. 2003</a:t>
            </a:r>
          </a:p>
        </p:txBody>
      </p:sp>
      <p:sp>
        <p:nvSpPr>
          <p:cNvPr id="167941" name="Line 4"/>
          <p:cNvSpPr>
            <a:spLocks noChangeShapeType="1"/>
          </p:cNvSpPr>
          <p:nvPr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ZW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4215" y="2057401"/>
            <a:ext cx="6129867" cy="44081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TB is simply an airborne illness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9067800" y="4302126"/>
            <a:ext cx="10972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dirty="0" smtClean="0">
                <a:solidFill>
                  <a:srgbClr val="FF0000"/>
                </a:solidFill>
              </a:rPr>
              <a:t>THANK YOU!!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682751"/>
            <a:ext cx="7766049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4151313"/>
            <a:ext cx="32639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4227513"/>
            <a:ext cx="4116916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26551" y="1372520"/>
            <a:ext cx="3048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altLang="es-ES" sz="3200" dirty="0" err="1" smtClean="0">
                <a:solidFill>
                  <a:prstClr val="black"/>
                </a:solidFill>
              </a:rPr>
              <a:t>Anyone</a:t>
            </a:r>
            <a:r>
              <a:rPr lang="es-ES" altLang="es-ES" sz="3200" dirty="0" smtClean="0">
                <a:solidFill>
                  <a:prstClr val="black"/>
                </a:solidFill>
              </a:rPr>
              <a:t> </a:t>
            </a:r>
            <a:endParaRPr lang="es-ES" altLang="es-E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s-ES" altLang="es-ES" sz="3200" dirty="0">
                <a:solidFill>
                  <a:prstClr val="black"/>
                </a:solidFill>
              </a:rPr>
              <a:t>can </a:t>
            </a:r>
            <a:r>
              <a:rPr lang="es-ES" altLang="es-ES" sz="3200" dirty="0" err="1">
                <a:solidFill>
                  <a:prstClr val="black"/>
                </a:solidFill>
              </a:rPr>
              <a:t>have</a:t>
            </a:r>
            <a:r>
              <a:rPr lang="es-ES" altLang="es-ES" sz="32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s-ES" altLang="es-ES" sz="3200" dirty="0">
                <a:solidFill>
                  <a:prstClr val="black"/>
                </a:solidFill>
              </a:rPr>
              <a:t>TB </a:t>
            </a:r>
          </a:p>
        </p:txBody>
      </p:sp>
    </p:spTree>
    <p:extLst>
      <p:ext uri="{BB962C8B-B14F-4D97-AF65-F5344CB8AC3E}">
        <p14:creationId xmlns:p14="http://schemas.microsoft.com/office/powerpoint/2010/main" val="42153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MDR-TB Epidemiology</a:t>
            </a:r>
            <a:endParaRPr lang="en-Z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8344"/>
            <a:ext cx="11043956" cy="4881092"/>
          </a:xfrm>
        </p:spPr>
        <p:txBody>
          <a:bodyPr>
            <a:normAutofit fontScale="92500" lnSpcReduction="10000"/>
          </a:bodyPr>
          <a:lstStyle/>
          <a:p>
            <a:r>
              <a:rPr lang="en-ZW" dirty="0" smtClean="0">
                <a:latin typeface="Arial" panose="020B0604020202020204" pitchFamily="34" charset="0"/>
                <a:cs typeface="Arial" panose="020B0604020202020204" pitchFamily="34" charset="0"/>
              </a:rPr>
              <a:t>MDR-TB is a public health crisis and a global health security risk carrying grave consequences for those affected.</a:t>
            </a:r>
          </a:p>
          <a:p>
            <a:endParaRPr lang="en-Z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W" dirty="0" smtClean="0">
                <a:latin typeface="Arial" panose="020B0604020202020204" pitchFamily="34" charset="0"/>
                <a:cs typeface="Arial" panose="020B0604020202020204" pitchFamily="34" charset="0"/>
              </a:rPr>
              <a:t> An estimated 580 000 people developed MDR/RR-TB in 2015 and 250 000 people died as a result of it. </a:t>
            </a:r>
          </a:p>
          <a:p>
            <a:endParaRPr lang="en-Z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W" dirty="0" smtClean="0">
                <a:latin typeface="Arial" panose="020B0604020202020204" pitchFamily="34" charset="0"/>
                <a:cs typeface="Arial" panose="020B0604020202020204" pitchFamily="34" charset="0"/>
              </a:rPr>
              <a:t>Zimbabwe is one of the countries in the list of top 30 high burden MDR-TB cases</a:t>
            </a:r>
          </a:p>
          <a:p>
            <a:endParaRPr lang="en-Z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W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TB drug resistant survey results indicate that about </a:t>
            </a:r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ZW" dirty="0" smtClean="0">
                <a:latin typeface="Arial" panose="020B0604020202020204" pitchFamily="34" charset="0"/>
                <a:cs typeface="Arial" panose="020B0604020202020204" pitchFamily="34" charset="0"/>
              </a:rPr>
              <a:t>.2% and 14.2 % of new and previously treated cases, respectively, in Zimbabwe were estimated to be MDR-TB cases in 2015/16.</a:t>
            </a:r>
            <a:endParaRPr lang="en-Z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822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>
            <a:normAutofit/>
          </a:bodyPr>
          <a:lstStyle/>
          <a:p>
            <a:r>
              <a:rPr lang="en-Z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 Resistant-TB trends in Zimbabwe (2010-2016)</a:t>
            </a:r>
            <a:endParaRPr lang="en-ZW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142966"/>
              </p:ext>
            </p:extLst>
          </p:nvPr>
        </p:nvGraphicFramePr>
        <p:xfrm>
          <a:off x="838200" y="1420839"/>
          <a:ext cx="11192451" cy="39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657671"/>
            <a:ext cx="10064261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Z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 notifying highest numbers 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Gwanda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Matobo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Mangwe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Beitbridge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Tsholotsho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Lupane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Zvishavane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Mberengwa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Gweru,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Hurungwe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Chiredzi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Seke</a:t>
            </a:r>
            <a:r>
              <a:rPr lang="en-Z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W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Bulawayo City</a:t>
            </a:r>
            <a:endParaRPr lang="en-ZW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872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/>
              <a:t>Age and sex distribution of RR/MDR-TB cases  among notified cases (2015-2016)</a:t>
            </a:r>
            <a:endParaRPr lang="en-ZW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5213231"/>
              </p:ext>
            </p:extLst>
          </p:nvPr>
        </p:nvGraphicFramePr>
        <p:xfrm>
          <a:off x="839788" y="1803042"/>
          <a:ext cx="5157787" cy="438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0141738"/>
              </p:ext>
            </p:extLst>
          </p:nvPr>
        </p:nvGraphicFramePr>
        <p:xfrm>
          <a:off x="6172200" y="1815921"/>
          <a:ext cx="5183188" cy="437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3837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RR/MDR-TB and HIV</a:t>
            </a:r>
            <a:endParaRPr lang="en-ZW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Routine surveillance data not very reliable due to lack of understanding of reporting tools on this indicator.</a:t>
            </a:r>
          </a:p>
          <a:p>
            <a:r>
              <a:rPr lang="en-ZW" dirty="0" smtClean="0"/>
              <a:t>Preliminary findings on the recently ended TB DRS indicate; </a:t>
            </a:r>
          </a:p>
          <a:p>
            <a:pPr lvl="1"/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5</a:t>
            </a:fld>
            <a:endParaRPr lang="en-ZW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19428"/>
              </p:ext>
            </p:extLst>
          </p:nvPr>
        </p:nvGraphicFramePr>
        <p:xfrm>
          <a:off x="1254078" y="3612991"/>
          <a:ext cx="7344012" cy="147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446662"/>
                <a:gridCol w="1501254"/>
                <a:gridCol w="2770496"/>
              </a:tblGrid>
              <a:tr h="492541">
                <a:tc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HIV Positive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HIV Negative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HIV Status Unknown</a:t>
                      </a:r>
                      <a:endParaRPr lang="en-ZW" dirty="0"/>
                    </a:p>
                  </a:txBody>
                  <a:tcPr/>
                </a:tc>
              </a:tr>
              <a:tr h="492541">
                <a:tc>
                  <a:txBody>
                    <a:bodyPr/>
                    <a:lstStyle/>
                    <a:p>
                      <a:r>
                        <a:rPr lang="en-ZW" dirty="0" smtClean="0"/>
                        <a:t>MTB/Rif Res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47</a:t>
                      </a:r>
                      <a:r>
                        <a:rPr lang="en-ZW" baseline="0" dirty="0" smtClean="0"/>
                        <a:t> (73.4%)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15 (23.4%)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2 (3.1%)</a:t>
                      </a:r>
                      <a:endParaRPr lang="en-ZW" dirty="0"/>
                    </a:p>
                  </a:txBody>
                  <a:tcPr/>
                </a:tc>
              </a:tr>
              <a:tr h="492541">
                <a:tc>
                  <a:txBody>
                    <a:bodyPr/>
                    <a:lstStyle/>
                    <a:p>
                      <a:r>
                        <a:rPr lang="en-ZW" dirty="0" smtClean="0"/>
                        <a:t>MTB/Rif Sens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585 (52.2%)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493 (44.0%)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 smtClean="0"/>
                        <a:t>42 (3.8%)</a:t>
                      </a:r>
                      <a:endParaRPr lang="en-ZW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31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624696"/>
              </p:ext>
            </p:extLst>
          </p:nvPr>
        </p:nvGraphicFramePr>
        <p:xfrm>
          <a:off x="231820" y="270456"/>
          <a:ext cx="11269014" cy="624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8300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904319"/>
              </p:ext>
            </p:extLst>
          </p:nvPr>
        </p:nvGraphicFramePr>
        <p:xfrm>
          <a:off x="540913" y="412125"/>
          <a:ext cx="10534918" cy="595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637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8</a:t>
            </a:fld>
            <a:endParaRPr lang="en-ZW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6799"/>
              </p:ext>
            </p:extLst>
          </p:nvPr>
        </p:nvGraphicFramePr>
        <p:xfrm>
          <a:off x="360608" y="347730"/>
          <a:ext cx="11475077" cy="616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37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RR/MDR-TB Treatment Outcomes (2011-2014 cohorts)</a:t>
            </a:r>
            <a:endParaRPr lang="en-ZW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4795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370-4322-44BB-821E-A1B5A3AC2FE5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66596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598</Words>
  <Application>Microsoft Office PowerPoint</Application>
  <PresentationFormat>Custom</PresentationFormat>
  <Paragraphs>122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MDR-TB Update</vt:lpstr>
      <vt:lpstr>MDR-TB Epidemiology</vt:lpstr>
      <vt:lpstr>Drug Resistant-TB trends in Zimbabwe (2010-2016)</vt:lpstr>
      <vt:lpstr>Age and sex distribution of RR/MDR-TB cases  among notified cases (2015-2016)</vt:lpstr>
      <vt:lpstr>RR/MDR-TB and HIV</vt:lpstr>
      <vt:lpstr>PowerPoint Presentation</vt:lpstr>
      <vt:lpstr>PowerPoint Presentation</vt:lpstr>
      <vt:lpstr>PowerPoint Presentation</vt:lpstr>
      <vt:lpstr>RR/MDR-TB Treatment Outcomes (2011-2014 cohorts)</vt:lpstr>
      <vt:lpstr>PowerPoint Presentation</vt:lpstr>
      <vt:lpstr>PowerPoint Presentation</vt:lpstr>
      <vt:lpstr>PowerPoint Presentation</vt:lpstr>
      <vt:lpstr>‘Bangladesh’ Regimen</vt:lpstr>
      <vt:lpstr>Results from Bangladesh Project</vt:lpstr>
      <vt:lpstr>PowerPoint Presentation</vt:lpstr>
      <vt:lpstr>TB is simply an airborne illness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MDR-TB Update</dc:title>
  <dc:creator>User</dc:creator>
  <cp:lastModifiedBy>Dr Charambira</cp:lastModifiedBy>
  <cp:revision>27</cp:revision>
  <dcterms:created xsi:type="dcterms:W3CDTF">2017-05-02T09:19:22Z</dcterms:created>
  <dcterms:modified xsi:type="dcterms:W3CDTF">2017-05-05T12:20:05Z</dcterms:modified>
</cp:coreProperties>
</file>