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7" r:id="rId3"/>
    <p:sldId id="265" r:id="rId4"/>
    <p:sldId id="266" r:id="rId5"/>
    <p:sldId id="274" r:id="rId6"/>
    <p:sldId id="267" r:id="rId7"/>
    <p:sldId id="279" r:id="rId8"/>
    <p:sldId id="257" r:id="rId9"/>
    <p:sldId id="269" r:id="rId10"/>
    <p:sldId id="270" r:id="rId11"/>
    <p:sldId id="275" r:id="rId12"/>
    <p:sldId id="280" r:id="rId13"/>
    <p:sldId id="284" r:id="rId14"/>
    <p:sldId id="271" r:id="rId15"/>
    <p:sldId id="282" r:id="rId16"/>
    <p:sldId id="273" r:id="rId17"/>
    <p:sldId id="272" r:id="rId18"/>
    <p:sldId id="276" r:id="rId19"/>
    <p:sldId id="281" r:id="rId20"/>
    <p:sldId id="260" r:id="rId21"/>
    <p:sldId id="268" r:id="rId2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08E16-5432-4123-999B-12AB26BB0E6F}" type="datetimeFigureOut">
              <a:rPr lang="en-ZW" smtClean="0"/>
              <a:t>04/05/2017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B51E7-FB4D-47C1-B9DA-BF7546BA5BD9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924938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19BB2-9A0E-4CA2-9268-11F68501DBFE}" type="datetimeFigureOut">
              <a:rPr lang="en-ZW" smtClean="0"/>
              <a:t>04/05/2017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87AD6-DC7E-4437-82E4-7C87E73ADD04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692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87AD6-DC7E-4437-82E4-7C87E73ADD04}" type="slidenum">
              <a:rPr lang="en-ZW" smtClean="0"/>
              <a:t>1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82058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7BE86F3-D60F-E245-A64C-C5455AA7CD0C}" type="slidenum">
              <a:rPr lang="en-US" sz="1200">
                <a:latin typeface="Arial" charset="0"/>
              </a:rPr>
              <a:pPr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It may be preferable to study an opened or intact capsule formulation of EFV in low and middle income countries for several reasons: ease of dosing (eliminating the need to measure liquid or use syringes), distribution and storage purposes, and it may be more palatable in some cases. (26)</a:t>
            </a:r>
          </a:p>
        </p:txBody>
      </p:sp>
    </p:spTree>
    <p:extLst>
      <p:ext uri="{BB962C8B-B14F-4D97-AF65-F5344CB8AC3E}">
        <p14:creationId xmlns:p14="http://schemas.microsoft.com/office/powerpoint/2010/main" val="2468409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C421717-6CA0-3C4E-B5CD-D2365720A48B}" type="slidenum">
              <a:rPr lang="en-US" sz="1200">
                <a:latin typeface="Arial" charset="0"/>
              </a:rPr>
              <a:pPr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Goal 100 EVALUABLE SUBJECTs</a:t>
            </a:r>
          </a:p>
        </p:txBody>
      </p:sp>
    </p:spTree>
    <p:extLst>
      <p:ext uri="{BB962C8B-B14F-4D97-AF65-F5344CB8AC3E}">
        <p14:creationId xmlns:p14="http://schemas.microsoft.com/office/powerpoint/2010/main" val="3397341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8633BBB-6B10-4041-8E03-A960EB15C66C}" type="slidenum">
              <a:rPr lang="en-US" sz="1200">
                <a:latin typeface="Arial" charset="0"/>
              </a:rPr>
              <a:pPr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72A3-CFEB-4F98-83E6-04EC73FF94B2}" type="datetime1">
              <a:rPr lang="en-ZW" smtClean="0"/>
              <a:t>04/05/2017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69032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7E7B-1749-4264-B9D2-51EF8CB2623A}" type="datetime1">
              <a:rPr lang="en-ZW" smtClean="0"/>
              <a:t>04/05/2017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9512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98718-291D-48FE-B70E-11FEC7DDC680}" type="datetime1">
              <a:rPr lang="en-ZW" smtClean="0"/>
              <a:t>04/05/2017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0732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C214-E481-4038-834F-4D105FBB427B}" type="datetime1">
              <a:rPr lang="en-ZW" smtClean="0"/>
              <a:t>04/05/2017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7195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8A0F-4980-4C5D-98A8-FD10CDC7CCF0}" type="datetime1">
              <a:rPr lang="en-ZW" smtClean="0"/>
              <a:t>04/05/2017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65522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140B-EADD-4D93-AEE5-96C2D04A4CA8}" type="datetime1">
              <a:rPr lang="en-ZW" smtClean="0"/>
              <a:t>04/05/2017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0744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C3BF-64AD-495F-9446-543E848287B7}" type="datetime1">
              <a:rPr lang="en-ZW" smtClean="0"/>
              <a:t>04/05/2017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5443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67BE-894E-4435-8B74-C0EC0FC45B4C}" type="datetime1">
              <a:rPr lang="en-ZW" smtClean="0"/>
              <a:t>04/05/2017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0943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35A5-FE2B-459E-BF42-E779091FD508}" type="datetime1">
              <a:rPr lang="en-ZW" smtClean="0"/>
              <a:t>04/05/2017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6190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AF74-0A52-4820-A421-75E360607552}" type="datetime1">
              <a:rPr lang="en-ZW" smtClean="0"/>
              <a:t>04/05/2017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6441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F97-43F4-4C3F-8ED6-9F79A23B06A2}" type="datetime1">
              <a:rPr lang="en-ZW" smtClean="0"/>
              <a:t>04/05/2017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2252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83F3-0FFB-4EC9-98F0-B2BFCF53D57C}" type="datetime1">
              <a:rPr lang="en-ZW" smtClean="0"/>
              <a:t>04/05/2017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74A3A-B643-4468-B7B1-54D5EE96BDF3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4740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aactgrou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hyperlink" Target="http://www.impaactgroup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aactgroup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aactgroup.org/" TargetMode="Externa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aactgroup.org/" TargetMode="Externa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hyperlink" Target="http://www.impaactgroup.org/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aactgroup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aactgroup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paactgroup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aactgroup.org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aactgrou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Genotype-directed dosing for </a:t>
            </a:r>
            <a:r>
              <a:rPr lang="en-GB" sz="33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Efavirenz</a:t>
            </a:r>
            <a:r>
              <a:rPr lang="en-GB" sz="3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ZW" sz="3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ZW" dirty="0" smtClean="0"/>
          </a:p>
          <a:p>
            <a:endParaRPr lang="en-ZW" dirty="0"/>
          </a:p>
          <a:p>
            <a:r>
              <a:rPr lang="en-ZW" dirty="0" smtClean="0"/>
              <a:t>T. G MBENGERANWA</a:t>
            </a:r>
          </a:p>
          <a:p>
            <a:r>
              <a:rPr lang="en-ZW" dirty="0" smtClean="0"/>
              <a:t>Harare Family Care CRS</a:t>
            </a:r>
            <a:endParaRPr lang="en-ZW" dirty="0"/>
          </a:p>
        </p:txBody>
      </p:sp>
      <p:pic>
        <p:nvPicPr>
          <p:cNvPr id="4" name="Picture 5" descr="IMPAACT, International Maternal Pediatric Adolescent AIDS Clinical Trials Group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6629401" y="5513600"/>
            <a:ext cx="2405129" cy="94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1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40" name="Rectangle 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Design</a:t>
            </a:r>
            <a:b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n-GB" sz="2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Stratification/Sample Size</a:t>
            </a:r>
            <a:endParaRPr lang="en-US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10</a:t>
            </a:fld>
            <a:endParaRPr lang="en-ZW"/>
          </a:p>
        </p:txBody>
      </p:sp>
      <p:sp>
        <p:nvSpPr>
          <p:cNvPr id="16387" name="Rectangle 28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15" y="2031510"/>
            <a:ext cx="6664817" cy="3691073"/>
          </a:xfrm>
          <a:prstGeom prst="rect">
            <a:avLst/>
          </a:prstGeom>
        </p:spPr>
      </p:pic>
      <p:pic>
        <p:nvPicPr>
          <p:cNvPr id="6" name="Picture 5" descr="IMPAACT, International Maternal Pediatric Adolescent AIDS Clinical Trials Group">
            <a:hlinkClick r:id="rId4" tooltip="Hom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376374" y="5717372"/>
            <a:ext cx="1767626" cy="69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6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EFV Dosing Approach</a:t>
            </a:r>
            <a:endParaRPr lang="en-ZW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Starting EFV dose was modelled using data from previous EFV trials (P382 and P1021)</a:t>
            </a:r>
          </a:p>
          <a:p>
            <a:r>
              <a:rPr lang="en-ZW" dirty="0" smtClean="0"/>
              <a:t>Version 1.0 of the study used weight band dosing (approx. 40mg/kg/day)  targeting </a:t>
            </a:r>
            <a:r>
              <a:rPr lang="en-US" dirty="0" smtClean="0"/>
              <a:t>AUC </a:t>
            </a:r>
            <a:r>
              <a:rPr lang="en-US" dirty="0"/>
              <a:t>target of 35-180 </a:t>
            </a:r>
            <a:r>
              <a:rPr lang="en-US" dirty="0" smtClean="0"/>
              <a:t>mcg*</a:t>
            </a:r>
            <a:r>
              <a:rPr lang="en-US" dirty="0" err="1" smtClean="0"/>
              <a:t>hr</a:t>
            </a:r>
            <a:r>
              <a:rPr lang="en-US" dirty="0" smtClean="0"/>
              <a:t>/L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latin typeface="Tahoma" charset="0"/>
              </a:rPr>
              <a:t>Real-time CYP 2B6 516 was assessed</a:t>
            </a:r>
            <a:endParaRPr lang="en-US" dirty="0">
              <a:latin typeface="Tahoma" charset="0"/>
            </a:endParaRPr>
          </a:p>
          <a:p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11</a:t>
            </a:fld>
            <a:endParaRPr lang="en-ZW"/>
          </a:p>
        </p:txBody>
      </p:sp>
      <p:pic>
        <p:nvPicPr>
          <p:cNvPr id="4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060842" y="5230016"/>
            <a:ext cx="1844899" cy="72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5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76556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 Characteristics by CYP 2B6 516 genotype </a:t>
            </a:r>
            <a:endParaRPr lang="en-US"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230293"/>
              </p:ext>
            </p:extLst>
          </p:nvPr>
        </p:nvGraphicFramePr>
        <p:xfrm>
          <a:off x="628649" y="1709742"/>
          <a:ext cx="7243562" cy="3832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712"/>
                <a:gridCol w="1070387"/>
                <a:gridCol w="1792941"/>
                <a:gridCol w="1524821"/>
                <a:gridCol w="1406701"/>
              </a:tblGrid>
              <a:tr h="41639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CYP 2B6 516 genotype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1482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Characteristic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516</a:t>
                      </a:r>
                      <a:r>
                        <a:rPr lang="en-US" sz="1000" baseline="0" dirty="0" smtClean="0"/>
                        <a:t> GG/GT</a:t>
                      </a:r>
                    </a:p>
                    <a:p>
                      <a:r>
                        <a:rPr lang="en-US" sz="1000" baseline="0" dirty="0" smtClean="0"/>
                        <a:t>(N=38)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516 TT</a:t>
                      </a:r>
                    </a:p>
                    <a:p>
                      <a:r>
                        <a:rPr lang="en-US" sz="1000" dirty="0" smtClean="0"/>
                        <a:t>(N=9)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</a:t>
                      </a:r>
                    </a:p>
                    <a:p>
                      <a:r>
                        <a:rPr lang="en-US" sz="1000" dirty="0" smtClean="0"/>
                        <a:t>(N=47)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9827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Age (</a:t>
                      </a:r>
                      <a:r>
                        <a:rPr lang="en-US" sz="1000" dirty="0" err="1" smtClean="0"/>
                        <a:t>mo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median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9827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Gender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24 (63%)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(44%)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28 (60%)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98271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 (37%)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 (56%)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 (40%)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9827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Race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Asian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9(24%)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 (22%)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 (23%)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98271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Black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28 (74%)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 (78%)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35 (74%)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98271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Unknown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 (3%)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 (0%)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r>
                        <a:rPr lang="en-US" sz="1000" baseline="0" dirty="0" smtClean="0"/>
                        <a:t> (2%)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1482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CYP 2B6 516</a:t>
                      </a:r>
                    </a:p>
                    <a:p>
                      <a:r>
                        <a:rPr lang="en-US" sz="1000" dirty="0" smtClean="0"/>
                        <a:t>genotype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GG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 (55%)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 (0%)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21(45%)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98271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GT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17(45%)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 (0%)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 (36%)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98271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TT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0(0%)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 (100%)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 (19%)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12</a:t>
            </a:fld>
            <a:endParaRPr lang="en-ZW"/>
          </a:p>
        </p:txBody>
      </p:sp>
      <p:pic>
        <p:nvPicPr>
          <p:cNvPr id="5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486650" y="5780261"/>
            <a:ext cx="1471412" cy="57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8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576556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 Characteristics by CYP 2B6 516 genotype </a:t>
            </a:r>
            <a:endParaRPr lang="en-US"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118254"/>
              </p:ext>
            </p:extLst>
          </p:nvPr>
        </p:nvGraphicFramePr>
        <p:xfrm>
          <a:off x="651329" y="2070487"/>
          <a:ext cx="7649285" cy="278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857"/>
                <a:gridCol w="1529857"/>
                <a:gridCol w="1529857"/>
                <a:gridCol w="1529857"/>
                <a:gridCol w="1529857"/>
              </a:tblGrid>
              <a:tr h="54633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CYP 2B6 516 genotype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67548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Characteristic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516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smtClean="0"/>
                        <a:t>GG/GT</a:t>
                      </a:r>
                      <a:endParaRPr lang="en-US" sz="1000" baseline="0" dirty="0" smtClean="0"/>
                    </a:p>
                    <a:p>
                      <a:r>
                        <a:rPr lang="en-US" sz="1000" baseline="0" dirty="0" smtClean="0"/>
                        <a:t>(N=38)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516 TT</a:t>
                      </a:r>
                    </a:p>
                    <a:p>
                      <a:r>
                        <a:rPr lang="en-US" sz="1000" dirty="0" smtClean="0"/>
                        <a:t>(N=9)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</a:t>
                      </a:r>
                    </a:p>
                    <a:p>
                      <a:r>
                        <a:rPr lang="en-US" sz="1000" dirty="0" smtClean="0"/>
                        <a:t>(N=47)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39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Log10 baseline RNA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Median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5.79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5.83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5.8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39135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Q1,Q3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13.27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18.26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13.27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39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Baseline CD4 %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Median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20.6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17.9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39135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Q1,Q3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15, 27.1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12,21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14,26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13</a:t>
            </a:fld>
            <a:endParaRPr lang="en-ZW"/>
          </a:p>
        </p:txBody>
      </p:sp>
      <p:pic>
        <p:nvPicPr>
          <p:cNvPr id="5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060843" y="5039665"/>
            <a:ext cx="1815921" cy="71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3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2400" b="1" dirty="0">
                <a:latin typeface="Tahoma" charset="0"/>
              </a:rPr>
              <a:t>Week </a:t>
            </a:r>
            <a:r>
              <a:rPr lang="en-US" sz="2400" b="1" dirty="0">
                <a:latin typeface="Tahoma" charset="0"/>
              </a:rPr>
              <a:t>2 Intensive </a:t>
            </a:r>
            <a:r>
              <a:rPr lang="en-US" sz="2400" b="1" dirty="0">
                <a:latin typeface="Tahoma" charset="0"/>
              </a:rPr>
              <a:t>(24 hour) </a:t>
            </a:r>
            <a:r>
              <a:rPr lang="en-US" sz="2400" b="1" dirty="0">
                <a:latin typeface="Tahoma" charset="0"/>
              </a:rPr>
              <a:t>PK </a:t>
            </a:r>
            <a:endParaRPr lang="en-US" sz="2400" b="1" dirty="0">
              <a:latin typeface="Tahoma" charset="0"/>
            </a:endParaRPr>
          </a:p>
        </p:txBody>
      </p:sp>
      <p:sp>
        <p:nvSpPr>
          <p:cNvPr id="430085" name="Rectangle 5"/>
          <p:cNvSpPr>
            <a:spLocks noGrp="1" noChangeArrowheads="1"/>
          </p:cNvSpPr>
          <p:nvPr>
            <p:ph idx="1"/>
          </p:nvPr>
        </p:nvSpPr>
        <p:spPr>
          <a:xfrm>
            <a:off x="532963" y="2115841"/>
            <a:ext cx="7067987" cy="354200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ahoma" charset="0"/>
                <a:cs typeface="+mn-cs"/>
              </a:rPr>
              <a:t>Prior </a:t>
            </a:r>
            <a:r>
              <a:rPr lang="en-US" dirty="0">
                <a:latin typeface="Tahoma" charset="0"/>
                <a:cs typeface="+mn-cs"/>
              </a:rPr>
              <a:t>to </a:t>
            </a:r>
            <a:r>
              <a:rPr lang="en-US" u="sng" dirty="0">
                <a:latin typeface="Tahoma" charset="0"/>
                <a:cs typeface="+mn-cs"/>
              </a:rPr>
              <a:t>observed</a:t>
            </a:r>
            <a:r>
              <a:rPr lang="en-US" dirty="0">
                <a:latin typeface="Tahoma" charset="0"/>
                <a:cs typeface="+mn-cs"/>
              </a:rPr>
              <a:t> dose and 2, 4, 8, 12 and 24 hours post dose</a:t>
            </a:r>
          </a:p>
          <a:p>
            <a:pPr eaLnBrk="1" hangingPunct="1">
              <a:defRPr/>
            </a:pPr>
            <a:r>
              <a:rPr lang="en-US" dirty="0" smtClean="0">
                <a:latin typeface="Tahoma" charset="0"/>
                <a:cs typeface="+mn-cs"/>
              </a:rPr>
              <a:t>DBS samples (CYP 2B6 516) </a:t>
            </a:r>
            <a:r>
              <a:rPr lang="en-US" dirty="0">
                <a:latin typeface="Tahoma" charset="0"/>
                <a:cs typeface="+mn-cs"/>
              </a:rPr>
              <a:t>shipped real </a:t>
            </a:r>
            <a:r>
              <a:rPr lang="en-US" dirty="0" smtClean="0">
                <a:latin typeface="Tahoma" charset="0"/>
                <a:cs typeface="+mn-cs"/>
              </a:rPr>
              <a:t>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</a:rPr>
              <a:t>Results </a:t>
            </a:r>
            <a:r>
              <a:rPr lang="en-US" dirty="0">
                <a:latin typeface="Tahoma" charset="0"/>
              </a:rPr>
              <a:t>of intensive PK </a:t>
            </a:r>
            <a:r>
              <a:rPr lang="en-US" dirty="0" smtClean="0">
                <a:latin typeface="Tahoma" charset="0"/>
              </a:rPr>
              <a:t>were used to determine the need for </a:t>
            </a:r>
            <a:r>
              <a:rPr lang="en-US" dirty="0">
                <a:latin typeface="Tahoma" charset="0"/>
              </a:rPr>
              <a:t>individual dose </a:t>
            </a:r>
            <a:r>
              <a:rPr lang="en-US" dirty="0" smtClean="0">
                <a:latin typeface="Tahoma" charset="0"/>
              </a:rPr>
              <a:t>adjustment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14</a:t>
            </a:fld>
            <a:endParaRPr lang="en-ZW"/>
          </a:p>
        </p:txBody>
      </p:sp>
      <p:pic>
        <p:nvPicPr>
          <p:cNvPr id="4" name="Picture 5" descr="IMPAACT, International Maternal Pediatric Adolescent AIDS Clinical Trials Group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060843" y="5039665"/>
            <a:ext cx="1815921" cy="71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308598"/>
            <a:ext cx="7886700" cy="104315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 2 PK results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15</a:t>
            </a:fld>
            <a:endParaRPr lang="en-ZW"/>
          </a:p>
        </p:txBody>
      </p:sp>
      <p:pic>
        <p:nvPicPr>
          <p:cNvPr id="3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060843" y="5039665"/>
            <a:ext cx="1815921" cy="71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6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9299"/>
            <a:ext cx="7886700" cy="850399"/>
          </a:xfrm>
        </p:spPr>
        <p:txBody>
          <a:bodyPr>
            <a:normAutofit/>
          </a:bodyPr>
          <a:lstStyle/>
          <a:p>
            <a:pPr algn="ctr"/>
            <a:r>
              <a:rPr lang="en-ZW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 Hour Plasma PK at Week 2</a:t>
            </a:r>
            <a:endParaRPr lang="en-ZW"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4" y="1620324"/>
            <a:ext cx="7189330" cy="3611621"/>
          </a:xfrm>
          <a:prstGeom prst="rect">
            <a:avLst/>
          </a:prstGeom>
          <a:noFill/>
          <a:ex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16</a:t>
            </a:fld>
            <a:endParaRPr lang="en-ZW"/>
          </a:p>
        </p:txBody>
      </p:sp>
      <p:pic>
        <p:nvPicPr>
          <p:cNvPr id="5" name="Picture 5" descr="IMPAACT, International Maternal Pediatric Adolescent AIDS Clinical Trials Group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347397" y="5297341"/>
            <a:ext cx="1796603" cy="70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4525" y="5324683"/>
            <a:ext cx="85604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sz="1350" dirty="0"/>
              <a:t>Initially median EFV AUC was higher in TT genotype vs GG/GT (median 490 vs 107 p=0.0001)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2413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1976"/>
            <a:ext cx="7886700" cy="782367"/>
          </a:xfrm>
        </p:spPr>
        <p:txBody>
          <a:bodyPr>
            <a:normAutofit fontScale="90000"/>
          </a:bodyPr>
          <a:lstStyle/>
          <a:p>
            <a:pPr algn="ctr"/>
            <a:r>
              <a:rPr lang="en-ZW" dirty="0" smtClean="0"/>
              <a:t>	</a:t>
            </a:r>
            <a:r>
              <a:rPr lang="en-ZW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Percentage of AUC’s in Target Range</a:t>
            </a:r>
            <a:endParaRPr lang="en-ZW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3" y="1140717"/>
            <a:ext cx="6674476" cy="3900499"/>
          </a:xfrm>
          <a:prstGeom prst="rect">
            <a:avLst/>
          </a:prstGeom>
          <a:noFill/>
          <a:ex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17</a:t>
            </a:fld>
            <a:endParaRPr lang="en-ZW"/>
          </a:p>
        </p:txBody>
      </p:sp>
      <p:pic>
        <p:nvPicPr>
          <p:cNvPr id="5" name="Picture 5" descr="IMPAACT, International Maternal Pediatric Adolescent AIDS Clinical Trials Group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109139" y="5343928"/>
            <a:ext cx="1677611" cy="65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1106" y="4973227"/>
            <a:ext cx="88544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sz="1350" dirty="0"/>
              <a:t>Modelling using P1070 data predicted that FDA-approved doses would produce sub-therapeutic AUCs in almost one third of participants with 516GG/GT and excessive AUCs in &gt;50% with 516TT genotypes</a:t>
            </a:r>
          </a:p>
        </p:txBody>
      </p:sp>
    </p:spTree>
    <p:extLst>
      <p:ext uri="{BB962C8B-B14F-4D97-AF65-F5344CB8AC3E}">
        <p14:creationId xmlns:p14="http://schemas.microsoft.com/office/powerpoint/2010/main" val="40962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 and Virology</a:t>
            </a:r>
            <a:endParaRPr lang="en-ZW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EFV was well tolerated </a:t>
            </a:r>
          </a:p>
          <a:p>
            <a:r>
              <a:rPr lang="en-ZW" dirty="0" smtClean="0"/>
              <a:t>No disproportionate CNS toxicity in children with excessive EFV levels</a:t>
            </a:r>
          </a:p>
          <a:p>
            <a:r>
              <a:rPr lang="en-ZW" dirty="0" smtClean="0"/>
              <a:t>15/47 experienced toxicities deemed as “possibly treatment related” (11 GG/GT, 4 TT)</a:t>
            </a:r>
          </a:p>
          <a:p>
            <a:r>
              <a:rPr lang="en-ZW" dirty="0" smtClean="0"/>
              <a:t>Week 24 virologic suppression (&lt; </a:t>
            </a:r>
            <a:r>
              <a:rPr lang="en-ZW" dirty="0"/>
              <a:t>400 copies/ml</a:t>
            </a:r>
            <a:r>
              <a:rPr lang="en-ZW" dirty="0" smtClean="0"/>
              <a:t>): 73%</a:t>
            </a:r>
          </a:p>
          <a:p>
            <a:pPr marL="342900" lvl="1" indent="0">
              <a:buNone/>
            </a:pPr>
            <a:endParaRPr lang="en-ZW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18</a:t>
            </a:fld>
            <a:endParaRPr lang="en-ZW"/>
          </a:p>
        </p:txBody>
      </p:sp>
      <p:pic>
        <p:nvPicPr>
          <p:cNvPr id="4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167094" y="5132595"/>
            <a:ext cx="1825580" cy="71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7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 of Cohort I Results </a:t>
            </a:r>
            <a:endParaRPr lang="en-ZW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AUC GG/GT</a:t>
            </a:r>
          </a:p>
          <a:p>
            <a:r>
              <a:rPr lang="en-ZW" dirty="0" smtClean="0"/>
              <a:t>AUC TT</a:t>
            </a:r>
          </a:p>
          <a:p>
            <a:r>
              <a:rPr lang="en-ZW" dirty="0" smtClean="0"/>
              <a:t>Safety</a:t>
            </a:r>
          </a:p>
          <a:p>
            <a:r>
              <a:rPr lang="en-ZW" dirty="0" smtClean="0"/>
              <a:t>Virologic suppression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19</a:t>
            </a:fld>
            <a:endParaRPr lang="en-ZW"/>
          </a:p>
        </p:txBody>
      </p:sp>
      <p:pic>
        <p:nvPicPr>
          <p:cNvPr id="5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225048" y="5138268"/>
            <a:ext cx="1796603" cy="70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8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 Outline</a:t>
            </a:r>
            <a:endParaRPr lang="en-ZW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Global HIV Burden in Children</a:t>
            </a:r>
          </a:p>
          <a:p>
            <a:pPr marL="0" indent="0">
              <a:buNone/>
            </a:pPr>
            <a:endParaRPr lang="en-ZW" dirty="0" smtClean="0"/>
          </a:p>
          <a:p>
            <a:r>
              <a:rPr lang="en-ZW" dirty="0" smtClean="0"/>
              <a:t>Treatment Options in Children</a:t>
            </a:r>
          </a:p>
          <a:p>
            <a:pPr marL="0" indent="0">
              <a:buNone/>
            </a:pPr>
            <a:endParaRPr lang="en-ZW" dirty="0" smtClean="0"/>
          </a:p>
          <a:p>
            <a:r>
              <a:rPr lang="en-ZW" dirty="0" smtClean="0"/>
              <a:t>IMPAACT P1070 Study</a:t>
            </a:r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2</a:t>
            </a:fld>
            <a:endParaRPr lang="en-ZW"/>
          </a:p>
        </p:txBody>
      </p:sp>
      <p:pic>
        <p:nvPicPr>
          <p:cNvPr id="4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6832243" y="5502739"/>
            <a:ext cx="1951149" cy="763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4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ZW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ZW" sz="2400" dirty="0"/>
              <a:t>EFV remains an important treatment option in RLS</a:t>
            </a:r>
          </a:p>
          <a:p>
            <a:r>
              <a:rPr lang="en-ZW" sz="2400" dirty="0"/>
              <a:t>Significant inter participant PK variations  due to the CYP2B6 genotype  challenge the use of uniform EFV dosages for &lt;3 years of age</a:t>
            </a:r>
          </a:p>
          <a:p>
            <a:pPr lvl="1"/>
            <a:r>
              <a:rPr lang="en-ZW" dirty="0" smtClean="0"/>
              <a:t>Genotype- directed EFV dosing can mitigate this challenge </a:t>
            </a:r>
            <a:endParaRPr lang="en-ZW" sz="2400" dirty="0"/>
          </a:p>
          <a:p>
            <a:r>
              <a:rPr lang="en-ZW" sz="2400" dirty="0"/>
              <a:t>These tests can be processed in Africa however they are still costly</a:t>
            </a:r>
          </a:p>
          <a:p>
            <a:r>
              <a:rPr lang="en-ZW" sz="2400" dirty="0"/>
              <a:t>Use of EFV in &lt;3yrs increases the treatment options for children living with HIV</a:t>
            </a:r>
            <a:endParaRPr lang="en-ZW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20</a:t>
            </a:fld>
            <a:endParaRPr lang="en-ZW"/>
          </a:p>
        </p:txBody>
      </p:sp>
      <p:pic>
        <p:nvPicPr>
          <p:cNvPr id="4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6993229" y="5111795"/>
            <a:ext cx="1931831" cy="75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09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Acknowledgements </a:t>
            </a:r>
            <a:endParaRPr lang="en-ZW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21</a:t>
            </a:fld>
            <a:endParaRPr lang="en-ZW"/>
          </a:p>
        </p:txBody>
      </p:sp>
      <p:pic>
        <p:nvPicPr>
          <p:cNvPr id="4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3419341" y="3858220"/>
            <a:ext cx="1970468" cy="771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2399109"/>
            <a:ext cx="8515350" cy="102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dirty="0" smtClean="0"/>
              <a:t>		</a:t>
            </a:r>
            <a:r>
              <a:rPr lang="en-ZW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Picture of HIV in children</a:t>
            </a:r>
            <a:endParaRPr lang="en-ZW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191" y="1690690"/>
            <a:ext cx="4730574" cy="4903294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786" y="2125266"/>
            <a:ext cx="2519278" cy="167228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3</a:t>
            </a:fld>
            <a:endParaRPr lang="en-Z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517" y="4138065"/>
            <a:ext cx="1964531" cy="1307306"/>
          </a:xfrm>
          <a:prstGeom prst="rect">
            <a:avLst/>
          </a:prstGeom>
        </p:spPr>
      </p:pic>
      <p:pic>
        <p:nvPicPr>
          <p:cNvPr id="9" name="Picture 5" descr="IMPAACT, International Maternal Pediatric Adolescent AIDS Clinical Trials Group">
            <a:hlinkClick r:id="rId5" tooltip="Hom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149484" y="5679414"/>
            <a:ext cx="1728989" cy="6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6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Treatment of HIV in children</a:t>
            </a:r>
            <a:endParaRPr lang="en-ZW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484263" cy="4351338"/>
          </a:xfrm>
        </p:spPr>
        <p:txBody>
          <a:bodyPr>
            <a:normAutofit fontScale="92500" lnSpcReduction="20000"/>
          </a:bodyPr>
          <a:lstStyle/>
          <a:p>
            <a:r>
              <a:rPr lang="en-ZW" dirty="0" smtClean="0"/>
              <a:t>Treatment for children works!!!</a:t>
            </a:r>
          </a:p>
          <a:p>
            <a:r>
              <a:rPr lang="en-ZW" dirty="0"/>
              <a:t>Options for children lag behind </a:t>
            </a:r>
            <a:r>
              <a:rPr lang="en-ZW" dirty="0" smtClean="0"/>
              <a:t>significantly (drugs and formulations)</a:t>
            </a:r>
            <a:endParaRPr lang="en-ZW" dirty="0"/>
          </a:p>
          <a:p>
            <a:r>
              <a:rPr lang="en-ZW" dirty="0" smtClean="0"/>
              <a:t>It can be complicated requiring pills and liquids</a:t>
            </a:r>
          </a:p>
          <a:p>
            <a:pPr lvl="1"/>
            <a:r>
              <a:rPr lang="en-ZW" dirty="0" smtClean="0"/>
              <a:t>Difficult to swallow </a:t>
            </a:r>
          </a:p>
          <a:p>
            <a:pPr lvl="1"/>
            <a:r>
              <a:rPr lang="en-ZW" dirty="0" smtClean="0"/>
              <a:t>Unpleasant</a:t>
            </a:r>
          </a:p>
          <a:p>
            <a:r>
              <a:rPr lang="en-ZW" dirty="0" smtClean="0"/>
              <a:t>Some medicines have temperature restrictions</a:t>
            </a:r>
          </a:p>
          <a:p>
            <a:pPr lvl="1"/>
            <a:r>
              <a:rPr lang="en-ZW" dirty="0" smtClean="0"/>
              <a:t>Electrical outages</a:t>
            </a:r>
          </a:p>
          <a:p>
            <a:pPr lvl="1"/>
            <a:r>
              <a:rPr lang="en-ZW" dirty="0" smtClean="0"/>
              <a:t>Storage facilities </a:t>
            </a:r>
          </a:p>
        </p:txBody>
      </p:sp>
      <p:pic>
        <p:nvPicPr>
          <p:cNvPr id="1026" name="Picture 2" descr="http://www.pedaids.org/page/-/uploads/blog-content-images/_cropped-800/hand%20in%20pills_ARV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298" y="1690689"/>
            <a:ext cx="2484817" cy="16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4</a:t>
            </a:fld>
            <a:endParaRPr lang="en-ZW"/>
          </a:p>
        </p:txBody>
      </p:sp>
      <p:pic>
        <p:nvPicPr>
          <p:cNvPr id="4" name="Picture 5" descr="IMPAACT, International Maternal Pediatric Adolescent AIDS Clinical Trials Group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6883757" y="5565960"/>
            <a:ext cx="2018764" cy="79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HIV medicines childr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011" y="3480030"/>
            <a:ext cx="3016104" cy="199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3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721049"/>
          </a:xfrm>
        </p:spPr>
        <p:txBody>
          <a:bodyPr>
            <a:noAutofit/>
          </a:bodyPr>
          <a:lstStyle/>
          <a:p>
            <a:pPr algn="ctr"/>
            <a:r>
              <a:rPr lang="en-ZW" sz="27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 </a:t>
            </a:r>
            <a:r>
              <a:rPr lang="en-ZW" sz="27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options for children in Zimbabwe</a:t>
            </a:r>
            <a:endParaRPr lang="en-ZW"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6597" y="1919288"/>
            <a:ext cx="6928644" cy="384710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5</a:t>
            </a:fld>
            <a:endParaRPr lang="en-ZW"/>
          </a:p>
        </p:txBody>
      </p:sp>
      <p:pic>
        <p:nvPicPr>
          <p:cNvPr id="5" name="Picture 5" descr="IMPAACT, International Maternal Pediatric Adolescent AIDS Clinical Trials Group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344179" y="5766395"/>
            <a:ext cx="1506827" cy="58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4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 smtClean="0"/>
              <a:t>P1070 STUDY</a:t>
            </a:r>
            <a:endParaRPr lang="en-ZW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7274" y="3489723"/>
            <a:ext cx="8644943" cy="1310878"/>
          </a:xfrm>
        </p:spPr>
        <p:txBody>
          <a:bodyPr>
            <a:noAutofit/>
          </a:bodyPr>
          <a:lstStyle/>
          <a:p>
            <a:r>
              <a:rPr lang="en-US" sz="2700" b="1" dirty="0">
                <a:latin typeface="Tahoma" charset="0"/>
              </a:rPr>
              <a:t>Dose </a:t>
            </a:r>
            <a:r>
              <a:rPr lang="en-US" sz="2700" b="1" dirty="0">
                <a:latin typeface="Tahoma" charset="0"/>
              </a:rPr>
              <a:t>Finding and </a:t>
            </a:r>
            <a:r>
              <a:rPr lang="en-US" sz="2700" b="1" dirty="0" err="1">
                <a:latin typeface="Tahoma" charset="0"/>
              </a:rPr>
              <a:t>Pharmacogenetic</a:t>
            </a:r>
            <a:r>
              <a:rPr lang="en-US" sz="2700" b="1" dirty="0">
                <a:latin typeface="Tahoma" charset="0"/>
              </a:rPr>
              <a:t> study of </a:t>
            </a:r>
            <a:r>
              <a:rPr lang="en-US" sz="2700" b="1" dirty="0" err="1">
                <a:latin typeface="Tahoma" charset="0"/>
              </a:rPr>
              <a:t>Efavirenz</a:t>
            </a:r>
            <a:r>
              <a:rPr lang="en-US" sz="2700" b="1" dirty="0">
                <a:latin typeface="Tahoma" charset="0"/>
              </a:rPr>
              <a:t> (EFV) in HIV- Infected and HIV/TB Co-Infected Infants &amp; Children &lt; 36 months of age </a:t>
            </a:r>
            <a:endParaRPr lang="en-ZW" sz="2700" b="1" dirty="0"/>
          </a:p>
        </p:txBody>
      </p:sp>
      <p:pic>
        <p:nvPicPr>
          <p:cNvPr id="6" name="Picture 5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6738871" y="5596676"/>
            <a:ext cx="2405129" cy="94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4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(1)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Recommended as 1</a:t>
            </a:r>
            <a:r>
              <a:rPr lang="en-US" baseline="30000" dirty="0">
                <a:solidFill>
                  <a:prstClr val="black"/>
                </a:solidFill>
                <a:latin typeface="Arial" pitchFamily="34" charset="0"/>
              </a:rPr>
              <a:t>st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 line treatment for adults and children &gt;3yr/&gt;10kg body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</a:rPr>
              <a:t>weight</a:t>
            </a:r>
          </a:p>
          <a:p>
            <a:endParaRPr lang="en-US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lang="en-US" dirty="0" smtClean="0"/>
              <a:t>EFV metabolism</a:t>
            </a:r>
          </a:p>
          <a:p>
            <a:pPr lvl="1"/>
            <a:r>
              <a:rPr lang="en-US" dirty="0" smtClean="0"/>
              <a:t>Metabolized through the CYP 2B6 enzyme system</a:t>
            </a:r>
          </a:p>
          <a:p>
            <a:pPr lvl="1"/>
            <a:endParaRPr lang="en-US" dirty="0" smtClean="0"/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pitchFamily="34" charset="0"/>
              </a:rPr>
              <a:t>Significant pharmacokinetic (PK) variability of EFV is related to a single polymorphism in the cytochrome (CYP) P450 2B6 gene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prstClr val="black"/>
              </a:solidFill>
              <a:latin typeface="Arial" pitchFamily="34" charset="0"/>
            </a:endParaRPr>
          </a:p>
          <a:p>
            <a:r>
              <a:rPr lang="en-US" dirty="0" smtClean="0"/>
              <a:t>Prevalence </a:t>
            </a:r>
            <a:r>
              <a:rPr lang="en-US" dirty="0" smtClean="0"/>
              <a:t>of the CYP 2B6 516TT </a:t>
            </a:r>
            <a:r>
              <a:rPr lang="en-US" dirty="0" smtClean="0"/>
              <a:t>genotype  ranges 9-23%</a:t>
            </a:r>
            <a:endParaRPr lang="en-US" dirty="0" smtClean="0"/>
          </a:p>
          <a:p>
            <a:pPr lvl="1"/>
            <a:r>
              <a:rPr lang="en-US" dirty="0" smtClean="0"/>
              <a:t>516 TT are poor metabolizers</a:t>
            </a:r>
            <a:r>
              <a:rPr lang="en-US" dirty="0" smtClean="0">
                <a:sym typeface="Symbol" panose="05050102010706020507" pitchFamily="18" charset="2"/>
              </a:rPr>
              <a:t> slower clearance </a:t>
            </a:r>
            <a:endParaRPr lang="en-US" dirty="0" smtClean="0"/>
          </a:p>
          <a:p>
            <a:pPr lvl="1"/>
            <a:r>
              <a:rPr lang="en-US" dirty="0" smtClean="0"/>
              <a:t>516 GG and 516 GT are extensive metabolizers </a:t>
            </a:r>
            <a:r>
              <a:rPr lang="en-US" dirty="0" smtClean="0">
                <a:sym typeface="Symbol" panose="05050102010706020507" pitchFamily="18" charset="2"/>
              </a:rPr>
              <a:t>rapid clearance</a:t>
            </a:r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  <a:p>
            <a:pPr lvl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275" dirty="0">
              <a:solidFill>
                <a:prstClr val="black"/>
              </a:solidFill>
              <a:latin typeface="Arial" pitchFamily="34" charset="0"/>
              <a:sym typeface="Symbol" panose="05050102010706020507" pitchFamily="18" charset="2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7</a:t>
            </a:fld>
            <a:endParaRPr lang="en-ZW"/>
          </a:p>
        </p:txBody>
      </p:sp>
      <p:pic>
        <p:nvPicPr>
          <p:cNvPr id="4" name="Picture 3" descr="IMPAACT, International Maternal Pediatric Adolescent AIDS Clinical Trials Group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057623" y="5848109"/>
            <a:ext cx="1764406" cy="69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9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(2)</a:t>
            </a:r>
            <a:endParaRPr lang="en-ZW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75" dirty="0">
                <a:solidFill>
                  <a:prstClr val="black"/>
                </a:solidFill>
                <a:latin typeface="Arial" pitchFamily="34" charset="0"/>
              </a:rPr>
              <a:t>Dose not established in children &lt;3yr or &lt;10kg body weight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575" dirty="0">
              <a:solidFill>
                <a:prstClr val="black"/>
              </a:solidFill>
              <a:latin typeface="Arial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75" dirty="0">
                <a:solidFill>
                  <a:prstClr val="black"/>
                </a:solidFill>
                <a:latin typeface="Arial" pitchFamily="34" charset="0"/>
              </a:rPr>
              <a:t>EFV is an NNRTI with a relatively narrow therapeutic window and serum concentrations showing high inter- and intra-patient variability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575" dirty="0">
              <a:solidFill>
                <a:prstClr val="black"/>
              </a:solidFill>
              <a:latin typeface="Arial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575" dirty="0">
              <a:solidFill>
                <a:prstClr val="black"/>
              </a:solidFill>
              <a:latin typeface="Arial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75" dirty="0">
                <a:solidFill>
                  <a:prstClr val="black"/>
                </a:solidFill>
                <a:latin typeface="Arial" pitchFamily="34" charset="0"/>
                <a:sym typeface="Symbol" panose="05050102010706020507" pitchFamily="18" charset="2"/>
              </a:rPr>
              <a:t>Liquid formulations have shown erratic absorption and high </a:t>
            </a:r>
            <a:r>
              <a:rPr lang="en-US" sz="1575" dirty="0">
                <a:solidFill>
                  <a:prstClr val="black"/>
                </a:solidFill>
                <a:latin typeface="Arial" pitchFamily="34" charset="0"/>
                <a:sym typeface="Symbol" panose="05050102010706020507" pitchFamily="18" charset="2"/>
              </a:rPr>
              <a:t>variability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575" dirty="0">
              <a:solidFill>
                <a:prstClr val="black"/>
              </a:solidFill>
              <a:latin typeface="Arial" pitchFamily="34" charset="0"/>
              <a:sym typeface="Symbol" panose="05050102010706020507" pitchFamily="18" charset="2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75" dirty="0" smtClean="0">
                <a:latin typeface="Arial" pitchFamily="34" charset="0"/>
                <a:sym typeface="Symbol" panose="05050102010706020507" pitchFamily="18" charset="2"/>
              </a:rPr>
              <a:t>P1070: Capsules </a:t>
            </a:r>
            <a:r>
              <a:rPr lang="en-US" sz="1575" dirty="0">
                <a:latin typeface="Arial" pitchFamily="34" charset="0"/>
                <a:sym typeface="Symbol" panose="05050102010706020507" pitchFamily="18" charset="2"/>
              </a:rPr>
              <a:t>opened into porridge, formula or expressed breastmilk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575" dirty="0">
              <a:latin typeface="Arial" pitchFamily="34" charset="0"/>
            </a:endParaRPr>
          </a:p>
          <a:p>
            <a:pPr lvl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275" dirty="0">
              <a:latin typeface="Arial" pitchFamily="34" charset="0"/>
              <a:sym typeface="Symbol" panose="05050102010706020507" pitchFamily="18" charset="2"/>
            </a:endParaRPr>
          </a:p>
          <a:p>
            <a:pPr lvl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275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2058" name="Picture 10" descr="Image result for HIV medicines childr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14" y="2093129"/>
            <a:ext cx="2974552" cy="315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8</a:t>
            </a:fld>
            <a:endParaRPr lang="en-ZW"/>
          </a:p>
        </p:txBody>
      </p:sp>
      <p:pic>
        <p:nvPicPr>
          <p:cNvPr id="4" name="Picture 5" descr="IMPAACT, International Maternal Pediatric Adolescent AIDS Clinical Trials Group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6993228" y="5646835"/>
            <a:ext cx="1931831" cy="75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2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>
                <a:latin typeface="Tahoma" charset="0"/>
                <a:cs typeface="+mj-cs"/>
              </a:rPr>
              <a:t>Primary Objectives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997031"/>
            <a:ext cx="6972300" cy="3660820"/>
          </a:xfrm>
        </p:spPr>
        <p:txBody>
          <a:bodyPr>
            <a:normAutofit fontScale="70000" lnSpcReduction="20000"/>
          </a:bodyPr>
          <a:lstStyle/>
          <a:p>
            <a:pPr marL="400050" indent="-400050">
              <a:defRPr/>
            </a:pPr>
            <a:r>
              <a:rPr lang="en-US" dirty="0">
                <a:latin typeface="Tahoma" charset="0"/>
                <a:cs typeface="+mn-cs"/>
              </a:rPr>
              <a:t>Determine dose of EFV administered as </a:t>
            </a:r>
            <a:r>
              <a:rPr lang="en-US" i="1" dirty="0">
                <a:latin typeface="Tahoma" charset="0"/>
                <a:cs typeface="+mn-cs"/>
              </a:rPr>
              <a:t>opened capsules</a:t>
            </a:r>
            <a:r>
              <a:rPr lang="en-US" dirty="0">
                <a:latin typeface="Tahoma" charset="0"/>
                <a:cs typeface="+mn-cs"/>
              </a:rPr>
              <a:t> to HIV-infected OR HIV/TB co-infected infants (taking anti-TB therapy [ATT]) between 3-&lt;36 months of </a:t>
            </a:r>
            <a:r>
              <a:rPr lang="en-US" dirty="0" smtClean="0">
                <a:latin typeface="Tahoma" charset="0"/>
                <a:cs typeface="+mn-cs"/>
              </a:rPr>
              <a:t>age</a:t>
            </a:r>
          </a:p>
          <a:p>
            <a:pPr marL="400050" indent="-400050">
              <a:defRPr/>
            </a:pPr>
            <a:endParaRPr lang="en-US" dirty="0" smtClean="0">
              <a:latin typeface="Tahoma" charset="0"/>
              <a:cs typeface="+mn-cs"/>
            </a:endParaRPr>
          </a:p>
          <a:p>
            <a:pPr marL="400050" indent="-400050">
              <a:defRPr/>
            </a:pPr>
            <a:r>
              <a:rPr lang="en-US" dirty="0" smtClean="0">
                <a:latin typeface="Tahoma" charset="0"/>
                <a:cs typeface="+mn-cs"/>
              </a:rPr>
              <a:t>24 </a:t>
            </a:r>
            <a:r>
              <a:rPr lang="en-US" dirty="0">
                <a:latin typeface="Tahoma" charset="0"/>
                <a:cs typeface="+mn-cs"/>
              </a:rPr>
              <a:t>week safety and tolerance of EFV </a:t>
            </a:r>
            <a:endParaRPr lang="en-US" dirty="0" smtClean="0">
              <a:latin typeface="Tahoma" charset="0"/>
              <a:cs typeface="+mn-cs"/>
            </a:endParaRPr>
          </a:p>
          <a:p>
            <a:pPr marL="400050" indent="-400050">
              <a:defRPr/>
            </a:pPr>
            <a:endParaRPr lang="en-US" dirty="0">
              <a:latin typeface="Tahoma" charset="0"/>
              <a:cs typeface="+mn-cs"/>
            </a:endParaRPr>
          </a:p>
          <a:p>
            <a:pPr marL="400050" indent="-400050">
              <a:defRPr/>
            </a:pPr>
            <a:r>
              <a:rPr lang="en-GB" dirty="0">
                <a:latin typeface="Tahoma" charset="0"/>
                <a:cs typeface="+mn-cs"/>
              </a:rPr>
              <a:t>Explore the influence of genetic </a:t>
            </a:r>
            <a:r>
              <a:rPr lang="en-US" dirty="0">
                <a:latin typeface="Tahoma" charset="0"/>
                <a:cs typeface="+mn-cs"/>
              </a:rPr>
              <a:t>polymorphisms on EFV </a:t>
            </a:r>
            <a:r>
              <a:rPr lang="en-US" dirty="0" smtClean="0">
                <a:latin typeface="Tahoma" charset="0"/>
                <a:cs typeface="+mn-cs"/>
              </a:rPr>
              <a:t>levels</a:t>
            </a:r>
          </a:p>
          <a:p>
            <a:pPr marL="400050" indent="-400050">
              <a:defRPr/>
            </a:pPr>
            <a:endParaRPr lang="en-US" dirty="0">
              <a:latin typeface="Tahoma" charset="0"/>
              <a:cs typeface="+mn-cs"/>
            </a:endParaRPr>
          </a:p>
          <a:p>
            <a:pPr marL="400050" indent="-400050">
              <a:defRPr/>
            </a:pPr>
            <a:r>
              <a:rPr lang="en-US" dirty="0">
                <a:latin typeface="Tahoma" charset="0"/>
                <a:cs typeface="+mn-cs"/>
              </a:rPr>
              <a:t>Evaluate CNS toxicity and association with EFV PK levels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74A3A-B643-4468-B7B1-54D5EE96BDF3}" type="slidenum">
              <a:rPr lang="en-ZW" smtClean="0"/>
              <a:t>9</a:t>
            </a:fld>
            <a:endParaRPr lang="en-ZW"/>
          </a:p>
        </p:txBody>
      </p:sp>
      <p:pic>
        <p:nvPicPr>
          <p:cNvPr id="4" name="Picture 5" descr="IMPAACT, International Maternal Pediatric Adolescent AIDS Clinical Trials Group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80" r="73438" b="18919"/>
          <a:stretch>
            <a:fillRect/>
          </a:stretch>
        </p:blipFill>
        <p:spPr bwMode="auto">
          <a:xfrm>
            <a:off x="7163873" y="5601773"/>
            <a:ext cx="1851338" cy="72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5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4253</TotalTime>
  <Words>839</Words>
  <Application>Microsoft Office PowerPoint</Application>
  <PresentationFormat>On-screen Show (4:3)</PresentationFormat>
  <Paragraphs>188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Symbol</vt:lpstr>
      <vt:lpstr>Tahoma</vt:lpstr>
      <vt:lpstr>Office Theme</vt:lpstr>
      <vt:lpstr>Genotype-directed dosing for Efavirenz </vt:lpstr>
      <vt:lpstr>Presentation Outline</vt:lpstr>
      <vt:lpstr>  Global Picture of HIV in children</vt:lpstr>
      <vt:lpstr>Treatment of HIV in children</vt:lpstr>
      <vt:lpstr>ART options for children in Zimbabwe</vt:lpstr>
      <vt:lpstr>P1070 STUDY</vt:lpstr>
      <vt:lpstr>Background (1)</vt:lpstr>
      <vt:lpstr>Background (2)</vt:lpstr>
      <vt:lpstr>Primary Objectives</vt:lpstr>
      <vt:lpstr>Study Design   Stratification/Sample Size</vt:lpstr>
      <vt:lpstr>EFV Dosing Approach</vt:lpstr>
      <vt:lpstr>Baseline Characteristics by CYP 2B6 516 genotype </vt:lpstr>
      <vt:lpstr>Baseline Characteristics by CYP 2B6 516 genotype </vt:lpstr>
      <vt:lpstr>Week 2 Intensive (24 hour) PK </vt:lpstr>
      <vt:lpstr> Week 2 PK results</vt:lpstr>
      <vt:lpstr>24 Hour Plasma PK at Week 2</vt:lpstr>
      <vt:lpstr> Percentage of AUC’s in Target Range</vt:lpstr>
      <vt:lpstr>Safety and Virology</vt:lpstr>
      <vt:lpstr>Summary of Cohort I Results </vt:lpstr>
      <vt:lpstr>Conclusion</vt:lpstr>
      <vt:lpstr>Acknowledgements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55</cp:revision>
  <cp:lastPrinted>2017-05-04T13:57:39Z</cp:lastPrinted>
  <dcterms:created xsi:type="dcterms:W3CDTF">2017-04-11T08:56:35Z</dcterms:created>
  <dcterms:modified xsi:type="dcterms:W3CDTF">2017-05-04T17:47:37Z</dcterms:modified>
</cp:coreProperties>
</file>